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64" r:id="rId3"/>
    <p:sldId id="257" r:id="rId4"/>
    <p:sldId id="269" r:id="rId5"/>
    <p:sldId id="263" r:id="rId6"/>
    <p:sldId id="262" r:id="rId7"/>
    <p:sldId id="268" r:id="rId8"/>
    <p:sldId id="259" r:id="rId9"/>
    <p:sldId id="270" r:id="rId10"/>
    <p:sldId id="272" r:id="rId11"/>
    <p:sldId id="273" r:id="rId12"/>
    <p:sldId id="274" r:id="rId13"/>
    <p:sldId id="275" r:id="rId14"/>
    <p:sldId id="277" r:id="rId15"/>
    <p:sldId id="278" r:id="rId16"/>
    <p:sldId id="283" r:id="rId17"/>
    <p:sldId id="284" r:id="rId18"/>
    <p:sldId id="276" r:id="rId19"/>
    <p:sldId id="279" r:id="rId20"/>
    <p:sldId id="282" r:id="rId21"/>
    <p:sldId id="285" r:id="rId22"/>
    <p:sldId id="286" r:id="rId23"/>
    <p:sldId id="280" r:id="rId24"/>
    <p:sldId id="281" r:id="rId25"/>
    <p:sldId id="260"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69" autoAdjust="0"/>
    <p:restoredTop sz="77556" autoAdjust="0"/>
  </p:normalViewPr>
  <p:slideViewPr>
    <p:cSldViewPr snapToGrid="0">
      <p:cViewPr varScale="1">
        <p:scale>
          <a:sx n="114" d="100"/>
          <a:sy n="114" d="100"/>
        </p:scale>
        <p:origin x="108"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88FA59-3C1F-4DE7-BF14-78DE5633DE13}"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5BA5-048D-4BE5-B2E6-9CE6E3A3FB01}" type="slidenum">
              <a:rPr lang="en-US" smtClean="0"/>
              <a:t>‹#›</a:t>
            </a:fld>
            <a:endParaRPr lang="en-US"/>
          </a:p>
        </p:txBody>
      </p:sp>
    </p:spTree>
    <p:extLst>
      <p:ext uri="{BB962C8B-B14F-4D97-AF65-F5344CB8AC3E}">
        <p14:creationId xmlns:p14="http://schemas.microsoft.com/office/powerpoint/2010/main" val="94750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We definitely noticed a decline for 2020, during the peak of the shut down, which was expected. Though, there was still a lot more movies released than I expected to see. It seems to have bounced back quickly in 2021. Perhaps this is from movies that had been completed in 2020, but the release was held until 2021. However, to really understand any true long term impact, we would need more historical data to establish a pattern before COVID, as it looks like 2019 already saw a decrease.</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It appears that Netflix was already on the rise in 2019, and actually seemed to peak in 2020 and plateau with a slight decline in the years after COVID. I was surprised by this given the amount of us streaming now. It seems like we have more options to choose from than ever before at home, but there are is a lot more competition coming up in the streaming world with Hulu and Disney+. </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9</a:t>
            </a:fld>
            <a:endParaRPr lang="en-US"/>
          </a:p>
        </p:txBody>
      </p:sp>
    </p:spTree>
    <p:extLst>
      <p:ext uri="{BB962C8B-B14F-4D97-AF65-F5344CB8AC3E}">
        <p14:creationId xmlns:p14="http://schemas.microsoft.com/office/powerpoint/2010/main" val="2852530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First let’s look at the years as a whole:</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 </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The box office’s most popular genres are very clear, Action, Drama and Comedy.</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10</a:t>
            </a:fld>
            <a:endParaRPr lang="en-US"/>
          </a:p>
        </p:txBody>
      </p:sp>
    </p:spTree>
    <p:extLst>
      <p:ext uri="{BB962C8B-B14F-4D97-AF65-F5344CB8AC3E}">
        <p14:creationId xmlns:p14="http://schemas.microsoft.com/office/powerpoint/2010/main" val="1686521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1D1C1D"/>
                </a:solidFill>
                <a:effectLst/>
                <a:latin typeface="Nunito" pitchFamily="2" charset="0"/>
              </a:rPr>
              <a:t>Netflix: Must be something to that, as Netflix follows a similar model, but with a slightly different order. They released just a slightly larger amount of Comedy movies, but Action and Drama are not far behind. </a:t>
            </a:r>
            <a:endParaRPr lang="en-US" dirty="0"/>
          </a:p>
        </p:txBody>
      </p:sp>
      <p:sp>
        <p:nvSpPr>
          <p:cNvPr id="4" name="Slide Number Placeholder 3"/>
          <p:cNvSpPr>
            <a:spLocks noGrp="1"/>
          </p:cNvSpPr>
          <p:nvPr>
            <p:ph type="sldNum" sz="quarter" idx="5"/>
          </p:nvPr>
        </p:nvSpPr>
        <p:spPr/>
        <p:txBody>
          <a:bodyPr/>
          <a:lstStyle/>
          <a:p>
            <a:fld id="{C5815BA5-048D-4BE5-B2E6-9CE6E3A3FB01}" type="slidenum">
              <a:rPr lang="en-US" smtClean="0"/>
              <a:t>11</a:t>
            </a:fld>
            <a:endParaRPr lang="en-US"/>
          </a:p>
        </p:txBody>
      </p:sp>
    </p:spTree>
    <p:extLst>
      <p:ext uri="{BB962C8B-B14F-4D97-AF65-F5344CB8AC3E}">
        <p14:creationId xmlns:p14="http://schemas.microsoft.com/office/powerpoint/2010/main" val="363402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IMDB</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Without more historical data, it is hard to know just how much this jumped around in the past, but from this subset, it does appear that folks aren’t enjoying movies quite as much as before the pandemic. However, if you look at the scale it is only a range of about 0.5 on average, so pretty nominal changes, really.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This almost exact pattern continues with Netflix.</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12</a:t>
            </a:fld>
            <a:endParaRPr lang="en-US"/>
          </a:p>
        </p:txBody>
      </p:sp>
    </p:spTree>
    <p:extLst>
      <p:ext uri="{BB962C8B-B14F-4D97-AF65-F5344CB8AC3E}">
        <p14:creationId xmlns:p14="http://schemas.microsoft.com/office/powerpoint/2010/main" val="61808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1D1C1D"/>
                </a:solidFill>
                <a:effectLst/>
                <a:latin typeface="Nunito" pitchFamily="2" charset="0"/>
              </a:rPr>
              <a:t>Long Answer from Metacritic</a:t>
            </a:r>
            <a:endParaRPr lang="en-US" b="0" dirty="0">
              <a:effectLst/>
            </a:endParaRPr>
          </a:p>
          <a:p>
            <a:pPr rtl="0">
              <a:spcBef>
                <a:spcPts val="0"/>
              </a:spcBef>
              <a:spcAft>
                <a:spcPts val="0"/>
              </a:spcAft>
            </a:pPr>
            <a:r>
              <a:rPr lang="en-US" sz="1800" b="0" i="0" u="none" strike="noStrike" dirty="0">
                <a:solidFill>
                  <a:srgbClr val="1D1C1D"/>
                </a:solidFill>
                <a:effectLst/>
                <a:latin typeface="Nunito" pitchFamily="2" charset="0"/>
              </a:rPr>
              <a:t>Box Office: Contrary to all others, these scores show that people are happy with they are seeing since going back into theaters than before we were locked out.</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Netflix: Yikes.                   I thought this crash could be as a result of just churning out more movies of lesser quality, but as we saw before, they actually haven’t really been releasing more movies in this time frame, so perhaps they ran out of good ideas in 2019. </a:t>
            </a:r>
            <a:endParaRPr lang="en-US" b="0" dirty="0">
              <a:effectLst/>
            </a:endParaRPr>
          </a:p>
          <a:p>
            <a:pPr rtl="0">
              <a:spcBef>
                <a:spcPts val="0"/>
              </a:spcBef>
              <a:spcAft>
                <a:spcPts val="0"/>
              </a:spcAft>
            </a:pPr>
            <a:br>
              <a:rPr lang="en-US" b="0" dirty="0">
                <a:effectLst/>
              </a:rPr>
            </a:br>
            <a:r>
              <a:rPr lang="en-US" sz="1800" b="0" i="0" u="none" strike="noStrike" dirty="0">
                <a:solidFill>
                  <a:srgbClr val="1D1C1D"/>
                </a:solidFill>
                <a:effectLst/>
                <a:latin typeface="Nunito" pitchFamily="2" charset="0"/>
              </a:rPr>
              <a:t>Final: Yes, COVID does look to have an effect on ratings. With the exception of some happier Metacritic voters, the overall ratings and quality of movies has declined since the pandemic.</a:t>
            </a:r>
            <a:endParaRPr lang="en-US" b="0" dirty="0">
              <a:effectLst/>
            </a:endParaRPr>
          </a:p>
        </p:txBody>
      </p:sp>
      <p:sp>
        <p:nvSpPr>
          <p:cNvPr id="4" name="Slide Number Placeholder 3"/>
          <p:cNvSpPr>
            <a:spLocks noGrp="1"/>
          </p:cNvSpPr>
          <p:nvPr>
            <p:ph type="sldNum" sz="quarter" idx="5"/>
          </p:nvPr>
        </p:nvSpPr>
        <p:spPr/>
        <p:txBody>
          <a:bodyPr/>
          <a:lstStyle/>
          <a:p>
            <a:fld id="{C5815BA5-048D-4BE5-B2E6-9CE6E3A3FB01}" type="slidenum">
              <a:rPr lang="en-US" smtClean="0"/>
              <a:t>13</a:t>
            </a:fld>
            <a:endParaRPr lang="en-US"/>
          </a:p>
        </p:txBody>
      </p:sp>
    </p:spTree>
    <p:extLst>
      <p:ext uri="{BB962C8B-B14F-4D97-AF65-F5344CB8AC3E}">
        <p14:creationId xmlns:p14="http://schemas.microsoft.com/office/powerpoint/2010/main" val="425069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Söhne"/>
              </a:rPr>
              <a:t>Model </a:t>
            </a:r>
            <a:r>
              <a:rPr lang="en-US" b="0" i="0" dirty="0">
                <a:effectLst/>
                <a:latin typeface="Söhne"/>
              </a:rPr>
              <a:t>the relationships between multiple input features and a continuous output variable. </a:t>
            </a:r>
          </a:p>
          <a:p>
            <a:pPr algn="l"/>
            <a:r>
              <a:rPr lang="en-US" dirty="0"/>
              <a:t>Aimed to predict Metascore rating from input features “Release,” “Runtime,” “Budget,” and either ”Genre” or ”Platform.”</a:t>
            </a:r>
          </a:p>
          <a:p>
            <a:pPr algn="l"/>
            <a:endParaRPr lang="en-US" dirty="0"/>
          </a:p>
          <a:p>
            <a:pPr algn="l"/>
            <a:r>
              <a:rPr lang="en-US" dirty="0"/>
              <a:t>MLPRegressor is NN technique that was frankly overkill for this data and produced the exact same MSE of 237. Also Metascore is technically not a continuous variable because the outputs could not take on any value between 0-100, it appeared that they could only take on integers so that is a limitation. Had to use…</a:t>
            </a:r>
          </a:p>
        </p:txBody>
      </p:sp>
      <p:sp>
        <p:nvSpPr>
          <p:cNvPr id="4" name="Slide Number Placeholder 3"/>
          <p:cNvSpPr>
            <a:spLocks noGrp="1"/>
          </p:cNvSpPr>
          <p:nvPr>
            <p:ph type="sldNum" sz="quarter" idx="5"/>
          </p:nvPr>
        </p:nvSpPr>
        <p:spPr/>
        <p:txBody>
          <a:bodyPr/>
          <a:lstStyle/>
          <a:p>
            <a:fld id="{C5815BA5-048D-4BE5-B2E6-9CE6E3A3FB01}" type="slidenum">
              <a:rPr lang="en-US" smtClean="0"/>
              <a:t>23</a:t>
            </a:fld>
            <a:endParaRPr lang="en-US"/>
          </a:p>
        </p:txBody>
      </p:sp>
    </p:spTree>
    <p:extLst>
      <p:ext uri="{BB962C8B-B14F-4D97-AF65-F5344CB8AC3E}">
        <p14:creationId xmlns:p14="http://schemas.microsoft.com/office/powerpoint/2010/main" val="33589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Piggy backing off of Vinny’s earlier analysis that Horror movies seemed to do well on ROI, I aimed to see if a model could predict movie genre based on Gross, Runtime, and Metascore (in hindsight, given the ROI statement I should have included budget but we lacked budget in a lot of movies and you need lots of data to run these NN model).</a:t>
            </a:r>
          </a:p>
        </p:txBody>
      </p:sp>
      <p:sp>
        <p:nvSpPr>
          <p:cNvPr id="4" name="Slide Number Placeholder 3"/>
          <p:cNvSpPr>
            <a:spLocks noGrp="1"/>
          </p:cNvSpPr>
          <p:nvPr>
            <p:ph type="sldNum" sz="quarter" idx="5"/>
          </p:nvPr>
        </p:nvSpPr>
        <p:spPr/>
        <p:txBody>
          <a:bodyPr/>
          <a:lstStyle/>
          <a:p>
            <a:fld id="{C5815BA5-048D-4BE5-B2E6-9CE6E3A3FB01}" type="slidenum">
              <a:rPr lang="en-US" smtClean="0"/>
              <a:t>24</a:t>
            </a:fld>
            <a:endParaRPr lang="en-US"/>
          </a:p>
        </p:txBody>
      </p:sp>
    </p:spTree>
    <p:extLst>
      <p:ext uri="{BB962C8B-B14F-4D97-AF65-F5344CB8AC3E}">
        <p14:creationId xmlns:p14="http://schemas.microsoft.com/office/powerpoint/2010/main" val="3511371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40899834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5127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845038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936381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598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81877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3296262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492861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5615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6005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481E19-E948-4164-9738-9EF63BEDDA24}"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25844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54337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481E19-E948-4164-9738-9EF63BEDDA24}" type="datetimeFigureOut">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07361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481E19-E948-4164-9738-9EF63BEDDA24}" type="datetimeFigureOut">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8238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1481E19-E948-4164-9738-9EF63BEDDA24}"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195915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2913909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481E19-E948-4164-9738-9EF63BEDDA24}"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C80AE-1ED7-49CF-8D7C-72F99055BB76}" type="slidenum">
              <a:rPr lang="en-US" smtClean="0"/>
              <a:t>‹#›</a:t>
            </a:fld>
            <a:endParaRPr lang="en-US"/>
          </a:p>
        </p:txBody>
      </p:sp>
    </p:spTree>
    <p:extLst>
      <p:ext uri="{BB962C8B-B14F-4D97-AF65-F5344CB8AC3E}">
        <p14:creationId xmlns:p14="http://schemas.microsoft.com/office/powerpoint/2010/main" val="576672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1481E19-E948-4164-9738-9EF63BEDDA24}" type="datetimeFigureOut">
              <a:rPr lang="en-US" smtClean="0"/>
              <a:t>4/20/2023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CCC80AE-1ED7-49CF-8D7C-72F99055BB76}" type="slidenum">
              <a:rPr lang="en-US" smtClean="0"/>
              <a:t>‹#›</a:t>
            </a:fld>
            <a:endParaRPr lang="en-US"/>
          </a:p>
        </p:txBody>
      </p:sp>
    </p:spTree>
    <p:extLst>
      <p:ext uri="{BB962C8B-B14F-4D97-AF65-F5344CB8AC3E}">
        <p14:creationId xmlns:p14="http://schemas.microsoft.com/office/powerpoint/2010/main" val="36736669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mdb.com/title/tt4154796/"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variety.com/2015/digital/news/roku-chromecast-apple-tv-fire-tv-best-netflix-streamer-1201650291/" TargetMode="External"/><Relationship Id="rId2" Type="http://schemas.openxmlformats.org/officeDocument/2006/relationships/hyperlink" Target="https://4hatsandfrugal.com/2018/04/avengers-infinity-war-review-parent-honest-opinion.html"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C4678-D2C2-5444-C41A-667FF3469B31}"/>
              </a:ext>
            </a:extLst>
          </p:cNvPr>
          <p:cNvSpPr>
            <a:spLocks noGrp="1"/>
          </p:cNvSpPr>
          <p:nvPr>
            <p:ph type="ctrTitle"/>
          </p:nvPr>
        </p:nvSpPr>
        <p:spPr>
          <a:xfrm>
            <a:off x="2469188" y="1007536"/>
            <a:ext cx="7197726" cy="2421464"/>
          </a:xfrm>
        </p:spPr>
        <p:txBody>
          <a:bodyPr anchor="b">
            <a:normAutofit/>
          </a:bodyPr>
          <a:lstStyle/>
          <a:p>
            <a:r>
              <a:rPr lang="en-US" sz="6000" b="1" dirty="0"/>
              <a:t>Movies!</a:t>
            </a:r>
          </a:p>
        </p:txBody>
      </p:sp>
      <p:sp>
        <p:nvSpPr>
          <p:cNvPr id="3" name="Subtitle 2">
            <a:extLst>
              <a:ext uri="{FF2B5EF4-FFF2-40B4-BE49-F238E27FC236}">
                <a16:creationId xmlns:a16="http://schemas.microsoft.com/office/drawing/2014/main" id="{183DE1EC-194D-CA99-85CD-04DE9074AE72}"/>
              </a:ext>
            </a:extLst>
          </p:cNvPr>
          <p:cNvSpPr>
            <a:spLocks noGrp="1"/>
          </p:cNvSpPr>
          <p:nvPr>
            <p:ph type="subTitle" idx="1"/>
          </p:nvPr>
        </p:nvSpPr>
        <p:spPr>
          <a:xfrm>
            <a:off x="2525086" y="3602037"/>
            <a:ext cx="7141828" cy="2387599"/>
          </a:xfrm>
        </p:spPr>
        <p:txBody>
          <a:bodyPr>
            <a:normAutofit fontScale="77500" lnSpcReduction="20000"/>
          </a:bodyPr>
          <a:lstStyle/>
          <a:p>
            <a:r>
              <a:rPr lang="en-US" b="1" u="sng" dirty="0"/>
              <a:t>Project 1: Group 11</a:t>
            </a:r>
          </a:p>
          <a:p>
            <a:r>
              <a:rPr lang="en-US" dirty="0"/>
              <a:t>Crimson amaro</a:t>
            </a:r>
          </a:p>
          <a:p>
            <a:r>
              <a:rPr lang="en-US" dirty="0"/>
              <a:t>Chanelle gonzalez</a:t>
            </a:r>
          </a:p>
          <a:p>
            <a:r>
              <a:rPr lang="en-US" dirty="0"/>
              <a:t>Irfan Senyurt</a:t>
            </a:r>
          </a:p>
          <a:p>
            <a:r>
              <a:rPr lang="en-US" dirty="0"/>
              <a:t>Jing sy</a:t>
            </a:r>
          </a:p>
          <a:p>
            <a:r>
              <a:rPr lang="en-US" dirty="0"/>
              <a:t>Matthew reyes</a:t>
            </a:r>
          </a:p>
          <a:p>
            <a:r>
              <a:rPr lang="en-US" dirty="0"/>
              <a:t>Jared Perez</a:t>
            </a:r>
          </a:p>
          <a:p>
            <a:r>
              <a:rPr lang="en-US" dirty="0"/>
              <a:t>Vinayak Shankar</a:t>
            </a:r>
          </a:p>
        </p:txBody>
      </p:sp>
      <p:pic>
        <p:nvPicPr>
          <p:cNvPr id="1026" name="Picture 2">
            <a:extLst>
              <a:ext uri="{FF2B5EF4-FFF2-40B4-BE49-F238E27FC236}">
                <a16:creationId xmlns:a16="http://schemas.microsoft.com/office/drawing/2014/main" id="{B787AB11-E8BE-3252-2A75-81EA08F20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350" y="1150354"/>
            <a:ext cx="3308637" cy="49033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BF340E-9ACD-98E5-32B4-ED7833B88356}"/>
              </a:ext>
            </a:extLst>
          </p:cNvPr>
          <p:cNvSpPr txBox="1"/>
          <p:nvPr/>
        </p:nvSpPr>
        <p:spPr>
          <a:xfrm>
            <a:off x="6769875" y="6382540"/>
            <a:ext cx="5422125" cy="369332"/>
          </a:xfrm>
          <a:prstGeom prst="rect">
            <a:avLst/>
          </a:prstGeom>
          <a:noFill/>
        </p:spPr>
        <p:txBody>
          <a:bodyPr wrap="none" rtlCol="0">
            <a:spAutoFit/>
          </a:bodyPr>
          <a:lstStyle/>
          <a:p>
            <a:r>
              <a:rPr lang="en-US" dirty="0"/>
              <a:t>Image source: </a:t>
            </a:r>
            <a:r>
              <a:rPr lang="en-US" dirty="0">
                <a:hlinkClick r:id="rId3"/>
              </a:rPr>
              <a:t>https://www.imdb.com/title/tt4154796/</a:t>
            </a:r>
            <a:r>
              <a:rPr lang="en-US" dirty="0"/>
              <a:t> </a:t>
            </a:r>
          </a:p>
        </p:txBody>
      </p:sp>
    </p:spTree>
    <p:extLst>
      <p:ext uri="{BB962C8B-B14F-4D97-AF65-F5344CB8AC3E}">
        <p14:creationId xmlns:p14="http://schemas.microsoft.com/office/powerpoint/2010/main" val="4089148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per genre?</a:t>
            </a:r>
          </a:p>
        </p:txBody>
      </p:sp>
      <p:pic>
        <p:nvPicPr>
          <p:cNvPr id="4101" name="Picture 5">
            <a:extLst>
              <a:ext uri="{FF2B5EF4-FFF2-40B4-BE49-F238E27FC236}">
                <a16:creationId xmlns:a16="http://schemas.microsoft.com/office/drawing/2014/main" id="{90485A92-5936-1B12-22CE-8B7F201D6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27" y="2065866"/>
            <a:ext cx="5248386" cy="3739961"/>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738B6F96-21DF-02E9-C57B-6024827B4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065865"/>
            <a:ext cx="5147307" cy="3739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09B6D3-DA57-BE53-B657-7F5EB0BA1E6D}"/>
              </a:ext>
            </a:extLst>
          </p:cNvPr>
          <p:cNvSpPr txBox="1"/>
          <p:nvPr/>
        </p:nvSpPr>
        <p:spPr>
          <a:xfrm>
            <a:off x="5040834" y="6357526"/>
            <a:ext cx="6202473" cy="338554"/>
          </a:xfrm>
          <a:prstGeom prst="rect">
            <a:avLst/>
          </a:prstGeom>
          <a:noFill/>
        </p:spPr>
        <p:txBody>
          <a:bodyPr wrap="square" rtlCol="0">
            <a:spAutoFit/>
          </a:bodyPr>
          <a:lstStyle/>
          <a:p>
            <a:r>
              <a:rPr lang="en-US" sz="1600" dirty="0"/>
              <a:t>*Note: only the first genre was recorded for movies with multiple genres</a:t>
            </a:r>
          </a:p>
        </p:txBody>
      </p:sp>
    </p:spTree>
    <p:extLst>
      <p:ext uri="{BB962C8B-B14F-4D97-AF65-F5344CB8AC3E}">
        <p14:creationId xmlns:p14="http://schemas.microsoft.com/office/powerpoint/2010/main" val="28274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 calcmode="lin" valueType="num">
                                      <p:cBhvr additive="base">
                                        <p:cTn id="7" dur="500" fill="hold"/>
                                        <p:tgtEl>
                                          <p:spTgt spid="4101"/>
                                        </p:tgtEl>
                                        <p:attrNameLst>
                                          <p:attrName>ppt_x</p:attrName>
                                        </p:attrNameLst>
                                      </p:cBhvr>
                                      <p:tavLst>
                                        <p:tav tm="0">
                                          <p:val>
                                            <p:strVal val="0-#ppt_w/2"/>
                                          </p:val>
                                        </p:tav>
                                        <p:tav tm="100000">
                                          <p:val>
                                            <p:strVal val="#ppt_x"/>
                                          </p:val>
                                        </p:tav>
                                      </p:tavLst>
                                    </p:anim>
                                    <p:anim calcmode="lin" valueType="num">
                                      <p:cBhvr additive="base">
                                        <p:cTn id="8" dur="500" fill="hold"/>
                                        <p:tgtEl>
                                          <p:spTgt spid="41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103"/>
                                        </p:tgtEl>
                                        <p:attrNameLst>
                                          <p:attrName>style.visibility</p:attrName>
                                        </p:attrNameLst>
                                      </p:cBhvr>
                                      <p:to>
                                        <p:strVal val="visible"/>
                                      </p:to>
                                    </p:set>
                                    <p:anim calcmode="lin" valueType="num">
                                      <p:cBhvr additive="base">
                                        <p:cTn id="13" dur="500" fill="hold"/>
                                        <p:tgtEl>
                                          <p:spTgt spid="4103"/>
                                        </p:tgtEl>
                                        <p:attrNameLst>
                                          <p:attrName>ppt_x</p:attrName>
                                        </p:attrNameLst>
                                      </p:cBhvr>
                                      <p:tavLst>
                                        <p:tav tm="0">
                                          <p:val>
                                            <p:strVal val="1+#ppt_w/2"/>
                                          </p:val>
                                        </p:tav>
                                        <p:tav tm="100000">
                                          <p:val>
                                            <p:strVal val="#ppt_x"/>
                                          </p:val>
                                        </p:tav>
                                      </p:tavLst>
                                    </p:anim>
                                    <p:anim calcmode="lin" valueType="num">
                                      <p:cBhvr additive="base">
                                        <p:cTn id="14" dur="500" fill="hold"/>
                                        <p:tgtEl>
                                          <p:spTgt spid="4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7C33413B-4774-73CA-29D3-9276950B3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98304"/>
            <a:ext cx="5073962" cy="370552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4BC62B2-D9A4-BD7B-77B3-BC1F2FA4C37D}"/>
              </a:ext>
            </a:extLst>
          </p:cNvPr>
          <p:cNvSpPr>
            <a:spLocks noGrp="1"/>
          </p:cNvSpPr>
          <p:nvPr>
            <p:ph type="title"/>
          </p:nvPr>
        </p:nvSpPr>
        <p:spPr>
          <a:xfrm>
            <a:off x="685801" y="609600"/>
            <a:ext cx="10131425" cy="1456267"/>
          </a:xfrm>
        </p:spPr>
        <p:txBody>
          <a:bodyPr>
            <a:normAutofit/>
          </a:bodyPr>
          <a:lstStyle/>
          <a:p>
            <a:r>
              <a:rPr lang="en-US" sz="3200" dirty="0"/>
              <a:t>did covid affect the number of movies per genre?</a:t>
            </a:r>
          </a:p>
        </p:txBody>
      </p:sp>
      <p:pic>
        <p:nvPicPr>
          <p:cNvPr id="6" name="Picture 2">
            <a:extLst>
              <a:ext uri="{FF2B5EF4-FFF2-40B4-BE49-F238E27FC236}">
                <a16:creationId xmlns:a16="http://schemas.microsoft.com/office/drawing/2014/main" id="{351B44FE-494F-6BFC-43F5-3EB4E44B9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4" y="2098305"/>
            <a:ext cx="5131319" cy="370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50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5540171" cy="584775"/>
          </a:xfrm>
          <a:prstGeom prst="rect">
            <a:avLst/>
          </a:prstGeom>
          <a:noFill/>
        </p:spPr>
        <p:txBody>
          <a:bodyPr wrap="none" rtlCol="0">
            <a:spAutoFit/>
          </a:bodyPr>
          <a:lstStyle/>
          <a:p>
            <a:r>
              <a:rPr lang="en-US" sz="3200" dirty="0"/>
              <a:t>Short answer from IMDb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voters aren’t quite as happy with the movies since COVID.</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voters also feel that these movies aren’t as good as those that came before.</a:t>
            </a:r>
          </a:p>
        </p:txBody>
      </p:sp>
      <p:pic>
        <p:nvPicPr>
          <p:cNvPr id="6146" name="Picture 2">
            <a:extLst>
              <a:ext uri="{FF2B5EF4-FFF2-40B4-BE49-F238E27FC236}">
                <a16:creationId xmlns:a16="http://schemas.microsoft.com/office/drawing/2014/main" id="{9A6876E9-217A-CE6C-A3E8-2CBB85725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552" y="1621941"/>
            <a:ext cx="7406895" cy="276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99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Ratings or quality of movies?</a:t>
            </a:r>
          </a:p>
        </p:txBody>
      </p:sp>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6313651" cy="584775"/>
          </a:xfrm>
          <a:prstGeom prst="rect">
            <a:avLst/>
          </a:prstGeom>
          <a:noFill/>
        </p:spPr>
        <p:txBody>
          <a:bodyPr wrap="none" rtlCol="0">
            <a:spAutoFit/>
          </a:bodyPr>
          <a:lstStyle/>
          <a:p>
            <a:r>
              <a:rPr lang="en-US" sz="3200" dirty="0"/>
              <a:t>Short answer from Metacritic voters:</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015663"/>
          </a:xfrm>
          <a:prstGeom prst="rect">
            <a:avLst/>
          </a:prstGeom>
          <a:noFill/>
        </p:spPr>
        <p:txBody>
          <a:bodyPr wrap="square" rtlCol="0">
            <a:spAutoFit/>
          </a:bodyPr>
          <a:lstStyle/>
          <a:p>
            <a:r>
              <a:rPr lang="en-US" sz="2000" b="1" u="sng" dirty="0">
                <a:solidFill>
                  <a:srgbClr val="0070C0"/>
                </a:solidFill>
              </a:rPr>
              <a:t>BoxOffice</a:t>
            </a:r>
            <a:r>
              <a:rPr lang="en-US" sz="2000" dirty="0"/>
              <a:t> -  YES, these voters are happy to be back in the theaters and watching good movies.</a:t>
            </a:r>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1015663"/>
          </a:xfrm>
          <a:prstGeom prst="rect">
            <a:avLst/>
          </a:prstGeom>
          <a:noFill/>
        </p:spPr>
        <p:txBody>
          <a:bodyPr wrap="square" rtlCol="0">
            <a:spAutoFit/>
          </a:bodyPr>
          <a:lstStyle/>
          <a:p>
            <a:r>
              <a:rPr lang="en-US" sz="2000" b="1" u="sng" dirty="0">
                <a:solidFill>
                  <a:srgbClr val="FF0000"/>
                </a:solidFill>
              </a:rPr>
              <a:t>Netflix</a:t>
            </a:r>
            <a:r>
              <a:rPr lang="en-US" sz="2000" dirty="0"/>
              <a:t> - YES, and it isn’t looking good for them. They aren’t getting any love from these voters.</a:t>
            </a:r>
          </a:p>
        </p:txBody>
      </p:sp>
      <p:pic>
        <p:nvPicPr>
          <p:cNvPr id="7170" name="Picture 2">
            <a:extLst>
              <a:ext uri="{FF2B5EF4-FFF2-40B4-BE49-F238E27FC236}">
                <a16:creationId xmlns:a16="http://schemas.microsoft.com/office/drawing/2014/main" id="{1C743895-99CF-D02D-158B-F378BAD54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796" y="1644111"/>
            <a:ext cx="7518407" cy="282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09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8AB7B03-3FD4-DF02-1482-9F093CD75BE9}"/>
              </a:ext>
            </a:extLst>
          </p:cNvPr>
          <p:cNvSpPr txBox="1">
            <a:spLocks/>
          </p:cNvSpPr>
          <p:nvPr/>
        </p:nvSpPr>
        <p:spPr>
          <a:xfrm>
            <a:off x="838200" y="365125"/>
            <a:ext cx="10515600" cy="951261"/>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sz="3200" dirty="0"/>
              <a:t>Did covid affect Annual Budget &amp; Gross? (Box office)</a:t>
            </a:r>
          </a:p>
        </p:txBody>
      </p:sp>
      <p:grpSp>
        <p:nvGrpSpPr>
          <p:cNvPr id="27" name="Group 26">
            <a:extLst>
              <a:ext uri="{FF2B5EF4-FFF2-40B4-BE49-F238E27FC236}">
                <a16:creationId xmlns:a16="http://schemas.microsoft.com/office/drawing/2014/main" id="{F517280C-5A2F-36B7-411A-CD5F6906DF6F}"/>
              </a:ext>
            </a:extLst>
          </p:cNvPr>
          <p:cNvGrpSpPr/>
          <p:nvPr/>
        </p:nvGrpSpPr>
        <p:grpSpPr>
          <a:xfrm>
            <a:off x="2355718" y="6135709"/>
            <a:ext cx="1407580" cy="551120"/>
            <a:chOff x="1335579" y="5885390"/>
            <a:chExt cx="1263535" cy="792150"/>
          </a:xfrm>
        </p:grpSpPr>
        <p:sp>
          <p:nvSpPr>
            <p:cNvPr id="28" name="Right Brace 27">
              <a:extLst>
                <a:ext uri="{FF2B5EF4-FFF2-40B4-BE49-F238E27FC236}">
                  <a16:creationId xmlns:a16="http://schemas.microsoft.com/office/drawing/2014/main" id="{61E16362-44A6-FEA3-4BB0-FCCF85EF88E8}"/>
                </a:ext>
              </a:extLst>
            </p:cNvPr>
            <p:cNvSpPr/>
            <p:nvPr/>
          </p:nvSpPr>
          <p:spPr>
            <a:xfrm rot="5400000">
              <a:off x="1684701" y="5536268"/>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9" name="TextBox 28">
              <a:extLst>
                <a:ext uri="{FF2B5EF4-FFF2-40B4-BE49-F238E27FC236}">
                  <a16:creationId xmlns:a16="http://schemas.microsoft.com/office/drawing/2014/main" id="{1F50DD09-1DED-B958-9190-93D2AE390906}"/>
                </a:ext>
              </a:extLst>
            </p:cNvPr>
            <p:cNvSpPr txBox="1"/>
            <p:nvPr/>
          </p:nvSpPr>
          <p:spPr>
            <a:xfrm>
              <a:off x="1335579" y="6308208"/>
              <a:ext cx="1263535" cy="369332"/>
            </a:xfrm>
            <a:prstGeom prst="rect">
              <a:avLst/>
            </a:prstGeom>
            <a:noFill/>
          </p:spPr>
          <p:txBody>
            <a:bodyPr wrap="square" rtlCol="0">
              <a:spAutoFit/>
            </a:bodyPr>
            <a:lstStyle/>
            <a:p>
              <a:r>
                <a:rPr lang="en-CA" b="1" dirty="0"/>
                <a:t>Pre-Covid</a:t>
              </a:r>
            </a:p>
          </p:txBody>
        </p:sp>
      </p:grpSp>
      <p:grpSp>
        <p:nvGrpSpPr>
          <p:cNvPr id="30" name="Group 29">
            <a:extLst>
              <a:ext uri="{FF2B5EF4-FFF2-40B4-BE49-F238E27FC236}">
                <a16:creationId xmlns:a16="http://schemas.microsoft.com/office/drawing/2014/main" id="{EBFC4B7D-D1E7-521D-6C82-90C74C7EC425}"/>
              </a:ext>
            </a:extLst>
          </p:cNvPr>
          <p:cNvGrpSpPr/>
          <p:nvPr/>
        </p:nvGrpSpPr>
        <p:grpSpPr>
          <a:xfrm>
            <a:off x="4664793" y="6143085"/>
            <a:ext cx="3169057" cy="551118"/>
            <a:chOff x="4336473" y="5921411"/>
            <a:chExt cx="1504166" cy="771735"/>
          </a:xfrm>
        </p:grpSpPr>
        <p:sp>
          <p:nvSpPr>
            <p:cNvPr id="31" name="Right Brace 30">
              <a:extLst>
                <a:ext uri="{FF2B5EF4-FFF2-40B4-BE49-F238E27FC236}">
                  <a16:creationId xmlns:a16="http://schemas.microsoft.com/office/drawing/2014/main" id="{E8311485-874A-2C58-09FD-FC52E267EA93}"/>
                </a:ext>
              </a:extLst>
            </p:cNvPr>
            <p:cNvSpPr/>
            <p:nvPr/>
          </p:nvSpPr>
          <p:spPr>
            <a:xfrm rot="5400000">
              <a:off x="4685595" y="5572289"/>
              <a:ext cx="343617" cy="104186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32" name="TextBox 31">
              <a:extLst>
                <a:ext uri="{FF2B5EF4-FFF2-40B4-BE49-F238E27FC236}">
                  <a16:creationId xmlns:a16="http://schemas.microsoft.com/office/drawing/2014/main" id="{2EFC1D86-A57E-11CF-99F8-259B216B6DFD}"/>
                </a:ext>
              </a:extLst>
            </p:cNvPr>
            <p:cNvSpPr txBox="1"/>
            <p:nvPr/>
          </p:nvSpPr>
          <p:spPr>
            <a:xfrm>
              <a:off x="4577104" y="6323815"/>
              <a:ext cx="1263535" cy="369331"/>
            </a:xfrm>
            <a:prstGeom prst="rect">
              <a:avLst/>
            </a:prstGeom>
            <a:noFill/>
          </p:spPr>
          <p:txBody>
            <a:bodyPr wrap="square" rtlCol="0">
              <a:spAutoFit/>
            </a:bodyPr>
            <a:lstStyle/>
            <a:p>
              <a:r>
                <a:rPr lang="en-CA" b="1" dirty="0"/>
                <a:t>Post-Covid</a:t>
              </a:r>
            </a:p>
          </p:txBody>
        </p:sp>
      </p:grpSp>
      <p:sp>
        <p:nvSpPr>
          <p:cNvPr id="33" name="TextBox 32">
            <a:extLst>
              <a:ext uri="{FF2B5EF4-FFF2-40B4-BE49-F238E27FC236}">
                <a16:creationId xmlns:a16="http://schemas.microsoft.com/office/drawing/2014/main" id="{5830267A-96BB-168A-5E07-17C03C7196B4}"/>
              </a:ext>
            </a:extLst>
          </p:cNvPr>
          <p:cNvSpPr txBox="1"/>
          <p:nvPr/>
        </p:nvSpPr>
        <p:spPr>
          <a:xfrm>
            <a:off x="8045335" y="1328453"/>
            <a:ext cx="3042458" cy="2879250"/>
          </a:xfrm>
          <a:prstGeom prst="rect">
            <a:avLst/>
          </a:prstGeom>
          <a:noFill/>
        </p:spPr>
        <p:txBody>
          <a:bodyPr wrap="square" rtlCol="0">
            <a:spAutoFit/>
          </a:bodyPr>
          <a:lstStyle/>
          <a:p>
            <a:pPr marL="285750" indent="-285750">
              <a:lnSpc>
                <a:spcPct val="114000"/>
              </a:lnSpc>
              <a:buFont typeface="Wingdings" panose="05000000000000000000" pitchFamily="2" charset="2"/>
              <a:buChar char="§"/>
            </a:pPr>
            <a:r>
              <a:rPr lang="en-CA" sz="2000" dirty="0"/>
              <a:t>Movie budget did not change much pre- and post-COVID</a:t>
            </a:r>
          </a:p>
          <a:p>
            <a:pPr marL="285750" indent="-285750">
              <a:lnSpc>
                <a:spcPct val="114000"/>
              </a:lnSpc>
              <a:buFont typeface="Wingdings" panose="05000000000000000000" pitchFamily="2" charset="2"/>
              <a:buChar char="§"/>
            </a:pPr>
            <a:r>
              <a:rPr lang="en-CA" sz="2000" dirty="0"/>
              <a:t>However, movie gross took a considerable hit with COVID, and is slowly getting back up post-COVID (p &lt;&lt; 0.05)</a:t>
            </a:r>
          </a:p>
        </p:txBody>
      </p:sp>
      <p:pic>
        <p:nvPicPr>
          <p:cNvPr id="35" name="Picture 34" descr="Text&#10;&#10;Description automatically generated">
            <a:extLst>
              <a:ext uri="{FF2B5EF4-FFF2-40B4-BE49-F238E27FC236}">
                <a16:creationId xmlns:a16="http://schemas.microsoft.com/office/drawing/2014/main" id="{EB0C2CA8-00B4-1A98-D7E9-5E2755CEAA75}"/>
              </a:ext>
            </a:extLst>
          </p:cNvPr>
          <p:cNvPicPr>
            <a:picLocks noChangeAspect="1"/>
          </p:cNvPicPr>
          <p:nvPr/>
        </p:nvPicPr>
        <p:blipFill rotWithShape="1">
          <a:blip r:embed="rId2">
            <a:extLst>
              <a:ext uri="{28A0092B-C50C-407E-A947-70E740481C1C}">
                <a14:useLocalDpi xmlns:a14="http://schemas.microsoft.com/office/drawing/2010/main" val="0"/>
              </a:ext>
            </a:extLst>
          </a:blip>
          <a:srcRect l="3985" t="52573" r="3116" b="8166"/>
          <a:stretch/>
        </p:blipFill>
        <p:spPr>
          <a:xfrm>
            <a:off x="7387592" y="6143083"/>
            <a:ext cx="3966208" cy="595615"/>
          </a:xfrm>
          <a:prstGeom prst="rect">
            <a:avLst/>
          </a:prstGeom>
        </p:spPr>
      </p:pic>
      <p:sp>
        <p:nvSpPr>
          <p:cNvPr id="36" name="TextBox 35">
            <a:extLst>
              <a:ext uri="{FF2B5EF4-FFF2-40B4-BE49-F238E27FC236}">
                <a16:creationId xmlns:a16="http://schemas.microsoft.com/office/drawing/2014/main" id="{F574DC45-ED68-85F3-4144-27659BB137D8}"/>
              </a:ext>
            </a:extLst>
          </p:cNvPr>
          <p:cNvSpPr txBox="1"/>
          <p:nvPr/>
        </p:nvSpPr>
        <p:spPr>
          <a:xfrm>
            <a:off x="8407547" y="4536549"/>
            <a:ext cx="233859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COVID significantly and negatively impacted the movie gross </a:t>
            </a:r>
          </a:p>
        </p:txBody>
      </p:sp>
      <p:sp>
        <p:nvSpPr>
          <p:cNvPr id="37" name="Rectangle 36">
            <a:extLst>
              <a:ext uri="{FF2B5EF4-FFF2-40B4-BE49-F238E27FC236}">
                <a16:creationId xmlns:a16="http://schemas.microsoft.com/office/drawing/2014/main" id="{98F570C2-0BE2-CDBC-DDB0-B7DD3C51AB9C}"/>
              </a:ext>
            </a:extLst>
          </p:cNvPr>
          <p:cNvSpPr/>
          <p:nvPr/>
        </p:nvSpPr>
        <p:spPr>
          <a:xfrm>
            <a:off x="905691" y="966651"/>
            <a:ext cx="6928159" cy="511395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19EF8E0-2D6A-729F-A4A0-F5494E278A34}"/>
              </a:ext>
            </a:extLst>
          </p:cNvPr>
          <p:cNvPicPr>
            <a:picLocks noChangeAspect="1"/>
          </p:cNvPicPr>
          <p:nvPr/>
        </p:nvPicPr>
        <p:blipFill>
          <a:blip r:embed="rId3"/>
          <a:stretch>
            <a:fillRect/>
          </a:stretch>
        </p:blipFill>
        <p:spPr>
          <a:xfrm>
            <a:off x="1000739" y="942456"/>
            <a:ext cx="6560268" cy="5200627"/>
          </a:xfrm>
          <a:prstGeom prst="rect">
            <a:avLst/>
          </a:prstGeom>
        </p:spPr>
      </p:pic>
    </p:spTree>
    <p:extLst>
      <p:ext uri="{BB962C8B-B14F-4D97-AF65-F5344CB8AC3E}">
        <p14:creationId xmlns:p14="http://schemas.microsoft.com/office/powerpoint/2010/main" val="2018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CED0-1A97-EBA9-F87E-BCB9E175007B}"/>
              </a:ext>
            </a:extLst>
          </p:cNvPr>
          <p:cNvSpPr txBox="1">
            <a:spLocks/>
          </p:cNvSpPr>
          <p:nvPr/>
        </p:nvSpPr>
        <p:spPr>
          <a:xfrm>
            <a:off x="838200" y="336005"/>
            <a:ext cx="10515600" cy="825693"/>
          </a:xfrm>
          <a:prstGeom prst="rect">
            <a:avLst/>
          </a:prstGeom>
        </p:spPr>
        <p:txBody>
          <a:bodyPr>
            <a:normAutofit fontScale="92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Did covid affect gross by genre? (Box Office Movies)</a:t>
            </a:r>
          </a:p>
        </p:txBody>
      </p:sp>
      <p:sp>
        <p:nvSpPr>
          <p:cNvPr id="19" name="Rectangle 18">
            <a:extLst>
              <a:ext uri="{FF2B5EF4-FFF2-40B4-BE49-F238E27FC236}">
                <a16:creationId xmlns:a16="http://schemas.microsoft.com/office/drawing/2014/main" id="{699B350C-B5DC-9A41-968A-E2F0E342B67A}"/>
              </a:ext>
            </a:extLst>
          </p:cNvPr>
          <p:cNvSpPr/>
          <p:nvPr/>
        </p:nvSpPr>
        <p:spPr>
          <a:xfrm>
            <a:off x="0" y="957942"/>
            <a:ext cx="12191999" cy="57128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ADC1BAC-8AA0-687B-7A09-E56BD3E65CAF}"/>
              </a:ext>
            </a:extLst>
          </p:cNvPr>
          <p:cNvSpPr txBox="1"/>
          <p:nvPr/>
        </p:nvSpPr>
        <p:spPr>
          <a:xfrm>
            <a:off x="154305" y="2346739"/>
            <a:ext cx="698269" cy="400110"/>
          </a:xfrm>
          <a:prstGeom prst="rect">
            <a:avLst/>
          </a:prstGeom>
          <a:noFill/>
        </p:spPr>
        <p:txBody>
          <a:bodyPr wrap="square" rtlCol="0">
            <a:spAutoFit/>
          </a:bodyPr>
          <a:lstStyle/>
          <a:p>
            <a:r>
              <a:rPr lang="en-CA" sz="2000" b="1" dirty="0">
                <a:solidFill>
                  <a:schemeClr val="bg1"/>
                </a:solidFill>
              </a:rPr>
              <a:t>2018</a:t>
            </a:r>
          </a:p>
        </p:txBody>
      </p:sp>
      <p:sp>
        <p:nvSpPr>
          <p:cNvPr id="21" name="TextBox 20">
            <a:extLst>
              <a:ext uri="{FF2B5EF4-FFF2-40B4-BE49-F238E27FC236}">
                <a16:creationId xmlns:a16="http://schemas.microsoft.com/office/drawing/2014/main" id="{F6FB3C56-EC50-D5DE-DECE-4761FDF0BD1F}"/>
              </a:ext>
            </a:extLst>
          </p:cNvPr>
          <p:cNvSpPr txBox="1"/>
          <p:nvPr/>
        </p:nvSpPr>
        <p:spPr>
          <a:xfrm>
            <a:off x="4995228" y="2290520"/>
            <a:ext cx="698269" cy="400110"/>
          </a:xfrm>
          <a:prstGeom prst="rect">
            <a:avLst/>
          </a:prstGeom>
          <a:noFill/>
        </p:spPr>
        <p:txBody>
          <a:bodyPr wrap="square" rtlCol="0">
            <a:spAutoFit/>
          </a:bodyPr>
          <a:lstStyle/>
          <a:p>
            <a:r>
              <a:rPr lang="en-CA" sz="2000" b="1" dirty="0">
                <a:solidFill>
                  <a:schemeClr val="bg1"/>
                </a:solidFill>
              </a:rPr>
              <a:t>2019</a:t>
            </a:r>
          </a:p>
        </p:txBody>
      </p:sp>
      <p:sp>
        <p:nvSpPr>
          <p:cNvPr id="22" name="TextBox 21">
            <a:extLst>
              <a:ext uri="{FF2B5EF4-FFF2-40B4-BE49-F238E27FC236}">
                <a16:creationId xmlns:a16="http://schemas.microsoft.com/office/drawing/2014/main" id="{EB5F5BDB-BAFE-432C-58F3-0770C4280D59}"/>
              </a:ext>
            </a:extLst>
          </p:cNvPr>
          <p:cNvSpPr txBox="1"/>
          <p:nvPr/>
        </p:nvSpPr>
        <p:spPr>
          <a:xfrm>
            <a:off x="247600" y="5360513"/>
            <a:ext cx="698269" cy="400110"/>
          </a:xfrm>
          <a:prstGeom prst="rect">
            <a:avLst/>
          </a:prstGeom>
          <a:noFill/>
        </p:spPr>
        <p:txBody>
          <a:bodyPr wrap="square" rtlCol="0">
            <a:spAutoFit/>
          </a:bodyPr>
          <a:lstStyle/>
          <a:p>
            <a:r>
              <a:rPr lang="en-CA" sz="2000" b="1" dirty="0">
                <a:solidFill>
                  <a:schemeClr val="bg1"/>
                </a:solidFill>
              </a:rPr>
              <a:t>2020</a:t>
            </a:r>
          </a:p>
        </p:txBody>
      </p:sp>
      <p:sp>
        <p:nvSpPr>
          <p:cNvPr id="23" name="TextBox 22">
            <a:extLst>
              <a:ext uri="{FF2B5EF4-FFF2-40B4-BE49-F238E27FC236}">
                <a16:creationId xmlns:a16="http://schemas.microsoft.com/office/drawing/2014/main" id="{718C2C34-91FD-76B2-F766-C7946C45711E}"/>
              </a:ext>
            </a:extLst>
          </p:cNvPr>
          <p:cNvSpPr txBox="1"/>
          <p:nvPr/>
        </p:nvSpPr>
        <p:spPr>
          <a:xfrm>
            <a:off x="4217203" y="5360513"/>
            <a:ext cx="698269" cy="400110"/>
          </a:xfrm>
          <a:prstGeom prst="rect">
            <a:avLst/>
          </a:prstGeom>
          <a:noFill/>
        </p:spPr>
        <p:txBody>
          <a:bodyPr wrap="square" rtlCol="0">
            <a:spAutoFit/>
          </a:bodyPr>
          <a:lstStyle/>
          <a:p>
            <a:r>
              <a:rPr lang="en-CA" sz="2000" b="1" dirty="0">
                <a:solidFill>
                  <a:schemeClr val="bg1"/>
                </a:solidFill>
              </a:rPr>
              <a:t>2021</a:t>
            </a:r>
          </a:p>
        </p:txBody>
      </p:sp>
      <p:sp>
        <p:nvSpPr>
          <p:cNvPr id="24" name="TextBox 23">
            <a:extLst>
              <a:ext uri="{FF2B5EF4-FFF2-40B4-BE49-F238E27FC236}">
                <a16:creationId xmlns:a16="http://schemas.microsoft.com/office/drawing/2014/main" id="{D9247700-ED2D-CE8C-A201-71AB96083E14}"/>
              </a:ext>
            </a:extLst>
          </p:cNvPr>
          <p:cNvSpPr txBox="1"/>
          <p:nvPr/>
        </p:nvSpPr>
        <p:spPr>
          <a:xfrm>
            <a:off x="8385733" y="5360513"/>
            <a:ext cx="698269" cy="400110"/>
          </a:xfrm>
          <a:prstGeom prst="rect">
            <a:avLst/>
          </a:prstGeom>
          <a:noFill/>
        </p:spPr>
        <p:txBody>
          <a:bodyPr wrap="square" rtlCol="0">
            <a:spAutoFit/>
          </a:bodyPr>
          <a:lstStyle/>
          <a:p>
            <a:r>
              <a:rPr lang="en-CA" sz="2000" b="1" dirty="0">
                <a:solidFill>
                  <a:schemeClr val="bg1"/>
                </a:solidFill>
              </a:rPr>
              <a:t>2022</a:t>
            </a:r>
          </a:p>
        </p:txBody>
      </p:sp>
      <p:pic>
        <p:nvPicPr>
          <p:cNvPr id="25" name="Picture 24">
            <a:extLst>
              <a:ext uri="{FF2B5EF4-FFF2-40B4-BE49-F238E27FC236}">
                <a16:creationId xmlns:a16="http://schemas.microsoft.com/office/drawing/2014/main" id="{68DD2DAB-A370-BCA7-A5B2-F8632EE35F5E}"/>
              </a:ext>
            </a:extLst>
          </p:cNvPr>
          <p:cNvPicPr>
            <a:picLocks noChangeAspect="1"/>
          </p:cNvPicPr>
          <p:nvPr/>
        </p:nvPicPr>
        <p:blipFill rotWithShape="1">
          <a:blip r:embed="rId2"/>
          <a:srcRect t="8842"/>
          <a:stretch/>
        </p:blipFill>
        <p:spPr>
          <a:xfrm>
            <a:off x="926964" y="1103123"/>
            <a:ext cx="3534380" cy="2744126"/>
          </a:xfrm>
          <a:prstGeom prst="rect">
            <a:avLst/>
          </a:prstGeom>
        </p:spPr>
      </p:pic>
      <p:pic>
        <p:nvPicPr>
          <p:cNvPr id="26" name="Picture 25">
            <a:extLst>
              <a:ext uri="{FF2B5EF4-FFF2-40B4-BE49-F238E27FC236}">
                <a16:creationId xmlns:a16="http://schemas.microsoft.com/office/drawing/2014/main" id="{585892E9-2CD0-71A0-6D68-98114484CC8F}"/>
              </a:ext>
            </a:extLst>
          </p:cNvPr>
          <p:cNvPicPr>
            <a:picLocks noChangeAspect="1"/>
          </p:cNvPicPr>
          <p:nvPr/>
        </p:nvPicPr>
        <p:blipFill rotWithShape="1">
          <a:blip r:embed="rId3"/>
          <a:srcRect t="8842"/>
          <a:stretch/>
        </p:blipFill>
        <p:spPr>
          <a:xfrm>
            <a:off x="5792357" y="1190734"/>
            <a:ext cx="3421538" cy="2656515"/>
          </a:xfrm>
          <a:prstGeom prst="rect">
            <a:avLst/>
          </a:prstGeom>
        </p:spPr>
      </p:pic>
      <p:pic>
        <p:nvPicPr>
          <p:cNvPr id="27" name="Picture 26">
            <a:extLst>
              <a:ext uri="{FF2B5EF4-FFF2-40B4-BE49-F238E27FC236}">
                <a16:creationId xmlns:a16="http://schemas.microsoft.com/office/drawing/2014/main" id="{D1AD9FE8-0D18-D300-8FC0-EDC61415D555}"/>
              </a:ext>
            </a:extLst>
          </p:cNvPr>
          <p:cNvPicPr>
            <a:picLocks noChangeAspect="1"/>
          </p:cNvPicPr>
          <p:nvPr/>
        </p:nvPicPr>
        <p:blipFill rotWithShape="1">
          <a:blip r:embed="rId4"/>
          <a:srcRect t="8882"/>
          <a:stretch/>
        </p:blipFill>
        <p:spPr>
          <a:xfrm>
            <a:off x="470287" y="4079132"/>
            <a:ext cx="3315924" cy="2713788"/>
          </a:xfrm>
          <a:prstGeom prst="rect">
            <a:avLst/>
          </a:prstGeom>
        </p:spPr>
      </p:pic>
      <p:pic>
        <p:nvPicPr>
          <p:cNvPr id="28" name="Picture 27">
            <a:extLst>
              <a:ext uri="{FF2B5EF4-FFF2-40B4-BE49-F238E27FC236}">
                <a16:creationId xmlns:a16="http://schemas.microsoft.com/office/drawing/2014/main" id="{56FE8068-F259-7BCB-60C5-19ACCDD3FC5B}"/>
              </a:ext>
            </a:extLst>
          </p:cNvPr>
          <p:cNvPicPr>
            <a:picLocks noChangeAspect="1"/>
          </p:cNvPicPr>
          <p:nvPr/>
        </p:nvPicPr>
        <p:blipFill rotWithShape="1">
          <a:blip r:embed="rId5"/>
          <a:srcRect t="8806"/>
          <a:stretch/>
        </p:blipFill>
        <p:spPr>
          <a:xfrm>
            <a:off x="4518098" y="4078874"/>
            <a:ext cx="3560600" cy="2737286"/>
          </a:xfrm>
          <a:prstGeom prst="rect">
            <a:avLst/>
          </a:prstGeom>
        </p:spPr>
      </p:pic>
      <p:pic>
        <p:nvPicPr>
          <p:cNvPr id="29" name="Picture 28">
            <a:extLst>
              <a:ext uri="{FF2B5EF4-FFF2-40B4-BE49-F238E27FC236}">
                <a16:creationId xmlns:a16="http://schemas.microsoft.com/office/drawing/2014/main" id="{470E5575-89EA-3E15-16D3-8B970ECD9EA1}"/>
              </a:ext>
            </a:extLst>
          </p:cNvPr>
          <p:cNvPicPr>
            <a:picLocks noChangeAspect="1"/>
          </p:cNvPicPr>
          <p:nvPr/>
        </p:nvPicPr>
        <p:blipFill rotWithShape="1">
          <a:blip r:embed="rId6"/>
          <a:srcRect t="8489"/>
          <a:stretch/>
        </p:blipFill>
        <p:spPr>
          <a:xfrm>
            <a:off x="8586817" y="4051386"/>
            <a:ext cx="3626540" cy="2741534"/>
          </a:xfrm>
          <a:prstGeom prst="rect">
            <a:avLst/>
          </a:prstGeom>
        </p:spPr>
      </p:pic>
      <p:sp>
        <p:nvSpPr>
          <p:cNvPr id="30" name="Oval 29">
            <a:extLst>
              <a:ext uri="{FF2B5EF4-FFF2-40B4-BE49-F238E27FC236}">
                <a16:creationId xmlns:a16="http://schemas.microsoft.com/office/drawing/2014/main" id="{388A0D0E-64E4-7E58-0AD7-02A4367D4C4C}"/>
              </a:ext>
            </a:extLst>
          </p:cNvPr>
          <p:cNvSpPr/>
          <p:nvPr/>
        </p:nvSpPr>
        <p:spPr>
          <a:xfrm>
            <a:off x="920122" y="2399572"/>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1EBE419D-2888-AD69-2F53-C9C871FAFCDD}"/>
              </a:ext>
            </a:extLst>
          </p:cNvPr>
          <p:cNvSpPr/>
          <p:nvPr/>
        </p:nvSpPr>
        <p:spPr>
          <a:xfrm>
            <a:off x="5761045" y="209686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C3BCB36D-F004-50A5-54CA-3B9A25DCAA26}"/>
              </a:ext>
            </a:extLst>
          </p:cNvPr>
          <p:cNvSpPr/>
          <p:nvPr/>
        </p:nvSpPr>
        <p:spPr>
          <a:xfrm>
            <a:off x="596734" y="4417117"/>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a:extLst>
              <a:ext uri="{FF2B5EF4-FFF2-40B4-BE49-F238E27FC236}">
                <a16:creationId xmlns:a16="http://schemas.microsoft.com/office/drawing/2014/main" id="{BD36E546-0B88-6893-611B-0AD9A0023213}"/>
              </a:ext>
            </a:extLst>
          </p:cNvPr>
          <p:cNvSpPr/>
          <p:nvPr/>
        </p:nvSpPr>
        <p:spPr>
          <a:xfrm>
            <a:off x="6649052" y="4175426"/>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DA0E7DAE-1F10-9628-A90F-D94F1B8E1031}"/>
              </a:ext>
            </a:extLst>
          </p:cNvPr>
          <p:cNvSpPr/>
          <p:nvPr/>
        </p:nvSpPr>
        <p:spPr>
          <a:xfrm>
            <a:off x="8586817" y="4895673"/>
            <a:ext cx="809562" cy="3027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TextBox 34">
            <a:extLst>
              <a:ext uri="{FF2B5EF4-FFF2-40B4-BE49-F238E27FC236}">
                <a16:creationId xmlns:a16="http://schemas.microsoft.com/office/drawing/2014/main" id="{477B5C12-CBA7-7454-F642-0934F9696B61}"/>
              </a:ext>
            </a:extLst>
          </p:cNvPr>
          <p:cNvSpPr txBox="1"/>
          <p:nvPr/>
        </p:nvSpPr>
        <p:spPr>
          <a:xfrm>
            <a:off x="9799049" y="1799407"/>
            <a:ext cx="2053208"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CA" dirty="0"/>
              <a:t>Movie genre saw substantial shift in gross distribution pre- &amp; post-COVID</a:t>
            </a:r>
          </a:p>
        </p:txBody>
      </p:sp>
    </p:spTree>
    <p:extLst>
      <p:ext uri="{BB962C8B-B14F-4D97-AF65-F5344CB8AC3E}">
        <p14:creationId xmlns:p14="http://schemas.microsoft.com/office/powerpoint/2010/main" val="314289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1000"/>
                                        <p:tgtEl>
                                          <p:spTgt spid="34"/>
                                        </p:tgtEl>
                                      </p:cBhvr>
                                    </p:animEffect>
                                    <p:anim calcmode="lin" valueType="num">
                                      <p:cBhvr>
                                        <p:cTn id="54" dur="1000" fill="hold"/>
                                        <p:tgtEl>
                                          <p:spTgt spid="34"/>
                                        </p:tgtEl>
                                        <p:attrNameLst>
                                          <p:attrName>ppt_x</p:attrName>
                                        </p:attrNameLst>
                                      </p:cBhvr>
                                      <p:tavLst>
                                        <p:tav tm="0">
                                          <p:val>
                                            <p:strVal val="#ppt_x"/>
                                          </p:val>
                                        </p:tav>
                                        <p:tav tm="100000">
                                          <p:val>
                                            <p:strVal val="#ppt_x"/>
                                          </p:val>
                                        </p:tav>
                                      </p:tavLst>
                                    </p:anim>
                                    <p:anim calcmode="lin" valueType="num">
                                      <p:cBhvr>
                                        <p:cTn id="5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barn(inVertical)">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0" grpId="0" animBg="1"/>
      <p:bldP spid="31" grpId="0" animBg="1"/>
      <p:bldP spid="32" grpId="0" animBg="1"/>
      <p:bldP spid="33" grpId="0" animBg="1"/>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48A999-C384-7FDF-681D-13C923F51EA3}"/>
              </a:ext>
            </a:extLst>
          </p:cNvPr>
          <p:cNvPicPr>
            <a:picLocks noChangeAspect="1"/>
          </p:cNvPicPr>
          <p:nvPr/>
        </p:nvPicPr>
        <p:blipFill rotWithShape="1">
          <a:blip r:embed="rId2"/>
          <a:srcRect r="9744"/>
          <a:stretch/>
        </p:blipFill>
        <p:spPr>
          <a:xfrm>
            <a:off x="2609938" y="1800225"/>
            <a:ext cx="6972124" cy="3257550"/>
          </a:xfrm>
          <a:prstGeom prst="rect">
            <a:avLst/>
          </a:prstGeom>
        </p:spPr>
      </p:pic>
      <p:sp>
        <p:nvSpPr>
          <p:cNvPr id="4" name="Title 1">
            <a:extLst>
              <a:ext uri="{FF2B5EF4-FFF2-40B4-BE49-F238E27FC236}">
                <a16:creationId xmlns:a16="http://schemas.microsoft.com/office/drawing/2014/main" id="{6697FF66-7709-045A-0BE9-AF9E12136F3E}"/>
              </a:ext>
            </a:extLst>
          </p:cNvPr>
          <p:cNvSpPr txBox="1">
            <a:spLocks/>
          </p:cNvSpPr>
          <p:nvPr/>
        </p:nvSpPr>
        <p:spPr>
          <a:xfrm>
            <a:off x="685801" y="609600"/>
            <a:ext cx="10131425" cy="1456267"/>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did covid affect genre budgets? (</a:t>
            </a:r>
            <a:r>
              <a:rPr lang="en-US" sz="3200" b="1" dirty="0">
                <a:solidFill>
                  <a:srgbClr val="0070C0"/>
                </a:solidFill>
              </a:rPr>
              <a:t>BOX OFFICE</a:t>
            </a:r>
            <a:r>
              <a:rPr lang="en-US" sz="3200" dirty="0"/>
              <a:t>)</a:t>
            </a:r>
          </a:p>
        </p:txBody>
      </p:sp>
      <p:sp>
        <p:nvSpPr>
          <p:cNvPr id="5" name="Oval 4">
            <a:extLst>
              <a:ext uri="{FF2B5EF4-FFF2-40B4-BE49-F238E27FC236}">
                <a16:creationId xmlns:a16="http://schemas.microsoft.com/office/drawing/2014/main" id="{E68E60FA-62B8-14AC-BFA9-E4087335112A}"/>
              </a:ext>
            </a:extLst>
          </p:cNvPr>
          <p:cNvSpPr/>
          <p:nvPr/>
        </p:nvSpPr>
        <p:spPr>
          <a:xfrm>
            <a:off x="4983060" y="2273417"/>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659A32A-3184-4DA3-7647-8949324DFA61}"/>
              </a:ext>
            </a:extLst>
          </p:cNvPr>
          <p:cNvSpPr/>
          <p:nvPr/>
        </p:nvSpPr>
        <p:spPr>
          <a:xfrm>
            <a:off x="8707772" y="2499919"/>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199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1FBC7-7175-8710-E8AE-D5E3C9C69FA6}"/>
              </a:ext>
            </a:extLst>
          </p:cNvPr>
          <p:cNvPicPr>
            <a:picLocks noChangeAspect="1"/>
          </p:cNvPicPr>
          <p:nvPr/>
        </p:nvPicPr>
        <p:blipFill rotWithShape="1">
          <a:blip r:embed="rId2"/>
          <a:srcRect r="9437"/>
          <a:stretch/>
        </p:blipFill>
        <p:spPr>
          <a:xfrm>
            <a:off x="2636929" y="1881187"/>
            <a:ext cx="6918141" cy="3095625"/>
          </a:xfrm>
          <a:prstGeom prst="rect">
            <a:avLst/>
          </a:prstGeom>
        </p:spPr>
      </p:pic>
      <p:sp>
        <p:nvSpPr>
          <p:cNvPr id="4" name="Title 1">
            <a:extLst>
              <a:ext uri="{FF2B5EF4-FFF2-40B4-BE49-F238E27FC236}">
                <a16:creationId xmlns:a16="http://schemas.microsoft.com/office/drawing/2014/main" id="{419A69D4-144D-9693-687F-C88B5A134252}"/>
              </a:ext>
            </a:extLst>
          </p:cNvPr>
          <p:cNvSpPr txBox="1">
            <a:spLocks/>
          </p:cNvSpPr>
          <p:nvPr/>
        </p:nvSpPr>
        <p:spPr>
          <a:xfrm>
            <a:off x="685801" y="609600"/>
            <a:ext cx="10131425" cy="1456267"/>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did covid affect GENRE BUDGETS? (</a:t>
            </a:r>
            <a:r>
              <a:rPr lang="en-US" sz="3200" b="1" dirty="0">
                <a:solidFill>
                  <a:srgbClr val="FF0000"/>
                </a:solidFill>
              </a:rPr>
              <a:t>Netflix</a:t>
            </a:r>
            <a:r>
              <a:rPr lang="en-US" sz="3200" dirty="0"/>
              <a:t>)</a:t>
            </a:r>
          </a:p>
        </p:txBody>
      </p:sp>
      <p:sp>
        <p:nvSpPr>
          <p:cNvPr id="5" name="Oval 4">
            <a:extLst>
              <a:ext uri="{FF2B5EF4-FFF2-40B4-BE49-F238E27FC236}">
                <a16:creationId xmlns:a16="http://schemas.microsoft.com/office/drawing/2014/main" id="{1FE918BF-CD3B-9D1E-53B7-C84A5BF64ED6}"/>
              </a:ext>
            </a:extLst>
          </p:cNvPr>
          <p:cNvSpPr/>
          <p:nvPr/>
        </p:nvSpPr>
        <p:spPr>
          <a:xfrm>
            <a:off x="4454554" y="2214694"/>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55D6619-9CCF-BBAA-1F0D-BBE8569B581F}"/>
              </a:ext>
            </a:extLst>
          </p:cNvPr>
          <p:cNvSpPr/>
          <p:nvPr/>
        </p:nvSpPr>
        <p:spPr>
          <a:xfrm>
            <a:off x="8247776" y="2323750"/>
            <a:ext cx="654341" cy="318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862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normAutofit/>
          </a:bodyPr>
          <a:lstStyle/>
          <a:p>
            <a:r>
              <a:rPr lang="en-US" sz="3200" dirty="0"/>
              <a:t>Did covid affect budget vs. rating? (Box office)</a:t>
            </a:r>
          </a:p>
        </p:txBody>
      </p:sp>
      <p:pic>
        <p:nvPicPr>
          <p:cNvPr id="8194" name="Picture 2">
            <a:extLst>
              <a:ext uri="{FF2B5EF4-FFF2-40B4-BE49-F238E27FC236}">
                <a16:creationId xmlns:a16="http://schemas.microsoft.com/office/drawing/2014/main" id="{D1616709-5D25-DB22-06BC-8B2DDF607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38" y="1802385"/>
            <a:ext cx="2484681" cy="18331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D4173D7-C8BF-9CF5-CD87-C5DF9F9EA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38" y="3643772"/>
            <a:ext cx="2484681" cy="183458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91EBD2F0-B849-A31F-04F6-22FC4B8E1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306" y="1802385"/>
            <a:ext cx="2583132" cy="185627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DC310299-1B46-6620-E83F-2CE27DA70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5306" y="3658661"/>
            <a:ext cx="2583132" cy="177357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CBE6831-A11C-09D7-B6FA-2A8B1B04A9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1401" y="1794200"/>
            <a:ext cx="2583132" cy="185873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25701186-9CC0-6B3E-77B9-AC8033F901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1401" y="3652932"/>
            <a:ext cx="2583132" cy="18724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F5A7A8-7896-E919-DD54-C3CDEA459319}"/>
              </a:ext>
            </a:extLst>
          </p:cNvPr>
          <p:cNvSpPr txBox="1"/>
          <p:nvPr/>
        </p:nvSpPr>
        <p:spPr>
          <a:xfrm>
            <a:off x="278437" y="5516948"/>
            <a:ext cx="3196282" cy="1200329"/>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 decrease in number of movies (243 vs 199) but not in budget</a:t>
            </a:r>
          </a:p>
          <a:p>
            <a:pPr marL="342900" indent="-342900">
              <a:buFont typeface="Arial" panose="020B0604020202020204" pitchFamily="34" charset="0"/>
              <a:buChar char="•"/>
            </a:pPr>
            <a:r>
              <a:rPr lang="en-US" sz="1200" b="1" dirty="0"/>
              <a:t>Positive correlation</a:t>
            </a:r>
          </a:p>
          <a:p>
            <a:pPr marL="342900" indent="-342900">
              <a:buFont typeface="Arial" panose="020B0604020202020204" pitchFamily="34" charset="0"/>
              <a:buChar char="•"/>
            </a:pPr>
            <a:endParaRPr lang="en-US" sz="1200" b="1" dirty="0"/>
          </a:p>
        </p:txBody>
      </p:sp>
      <p:sp>
        <p:nvSpPr>
          <p:cNvPr id="9" name="TextBox 8">
            <a:extLst>
              <a:ext uri="{FF2B5EF4-FFF2-40B4-BE49-F238E27FC236}">
                <a16:creationId xmlns:a16="http://schemas.microsoft.com/office/drawing/2014/main" id="{6AFF6A18-344E-C2C5-AEA2-31937811A15C}"/>
              </a:ext>
            </a:extLst>
          </p:cNvPr>
          <p:cNvSpPr txBox="1"/>
          <p:nvPr/>
        </p:nvSpPr>
        <p:spPr>
          <a:xfrm>
            <a:off x="4231558" y="5516948"/>
            <a:ext cx="3039910" cy="1200329"/>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 decrease in number of movies (243 vs 199)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a:p>
            <a:pPr marL="342900" indent="-342900">
              <a:buFont typeface="Arial" panose="020B0604020202020204" pitchFamily="34" charset="0"/>
              <a:buChar char="•"/>
            </a:pPr>
            <a:endParaRPr lang="en-US" sz="1200" b="1" dirty="0"/>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516948"/>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We see a decrease in number of movies (243 vs 199) and ratings</a:t>
            </a:r>
          </a:p>
          <a:p>
            <a:pPr marL="342900" indent="-342900">
              <a:buFont typeface="Arial" panose="020B0604020202020204" pitchFamily="34" charset="0"/>
              <a:buChar char="•"/>
            </a:pPr>
            <a:r>
              <a:rPr lang="en-US" sz="1200" b="1" dirty="0"/>
              <a:t>Positive to zero correlation</a:t>
            </a:r>
          </a:p>
        </p:txBody>
      </p:sp>
    </p:spTree>
    <p:extLst>
      <p:ext uri="{BB962C8B-B14F-4D97-AF65-F5344CB8AC3E}">
        <p14:creationId xmlns:p14="http://schemas.microsoft.com/office/powerpoint/2010/main" val="1373857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F5A7A8-7896-E919-DD54-C3CDEA459319}"/>
              </a:ext>
            </a:extLst>
          </p:cNvPr>
          <p:cNvSpPr txBox="1"/>
          <p:nvPr/>
        </p:nvSpPr>
        <p:spPr>
          <a:xfrm>
            <a:off x="278438"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IMDB Ratings represent popular opinion based on individual votes</a:t>
            </a:r>
          </a:p>
          <a:p>
            <a:pPr marL="342900" indent="-342900">
              <a:buFont typeface="Arial" panose="020B0604020202020204" pitchFamily="34" charset="0"/>
              <a:buChar char="•"/>
            </a:pPr>
            <a:r>
              <a:rPr lang="en-US" sz="1200" b="1" dirty="0"/>
              <a:t>We see an increase in number of movies (11 vs 22) as well as overall budget</a:t>
            </a:r>
          </a:p>
          <a:p>
            <a:pPr marL="342900" indent="-342900">
              <a:buFont typeface="Arial" panose="020B0604020202020204" pitchFamily="34" charset="0"/>
              <a:buChar char="•"/>
            </a:pPr>
            <a:r>
              <a:rPr lang="en-US" sz="1200" b="1" dirty="0"/>
              <a:t>Positive correlation</a:t>
            </a:r>
          </a:p>
        </p:txBody>
      </p:sp>
      <p:sp>
        <p:nvSpPr>
          <p:cNvPr id="9" name="TextBox 8">
            <a:extLst>
              <a:ext uri="{FF2B5EF4-FFF2-40B4-BE49-F238E27FC236}">
                <a16:creationId xmlns:a16="http://schemas.microsoft.com/office/drawing/2014/main" id="{6AFF6A18-344E-C2C5-AEA2-31937811A15C}"/>
              </a:ext>
            </a:extLst>
          </p:cNvPr>
          <p:cNvSpPr txBox="1"/>
          <p:nvPr/>
        </p:nvSpPr>
        <p:spPr>
          <a:xfrm>
            <a:off x="4362184" y="5385652"/>
            <a:ext cx="3039910" cy="1015663"/>
          </a:xfrm>
          <a:prstGeom prst="rect">
            <a:avLst/>
          </a:prstGeom>
          <a:noFill/>
        </p:spPr>
        <p:txBody>
          <a:bodyPr wrap="square" rtlCol="0">
            <a:spAutoFit/>
          </a:bodyPr>
          <a:lstStyle/>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IMDB votes represent popularity (viewership) of movies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We see an increase in number of movies (11 vs 22) and votes</a:t>
            </a:r>
          </a:p>
          <a:p>
            <a:pPr marL="171450" indent="-171450" rtl="0" fontAlgn="base">
              <a:spcBef>
                <a:spcPts val="0"/>
              </a:spcBef>
              <a:spcAft>
                <a:spcPts val="0"/>
              </a:spcAft>
              <a:buFont typeface="Arial" panose="020B0604020202020204" pitchFamily="34" charset="0"/>
              <a:buChar char="•"/>
            </a:pPr>
            <a:r>
              <a:rPr lang="en-US" sz="1200" b="1" i="0" u="none" strike="noStrike" dirty="0">
                <a:solidFill>
                  <a:srgbClr val="FFFFFF"/>
                </a:solidFill>
                <a:effectLst/>
                <a:latin typeface="Maven Pro"/>
              </a:rPr>
              <a:t>Positive correlation</a:t>
            </a:r>
          </a:p>
        </p:txBody>
      </p:sp>
      <p:sp>
        <p:nvSpPr>
          <p:cNvPr id="10" name="TextBox 9">
            <a:extLst>
              <a:ext uri="{FF2B5EF4-FFF2-40B4-BE49-F238E27FC236}">
                <a16:creationId xmlns:a16="http://schemas.microsoft.com/office/drawing/2014/main" id="{613F3C44-5B9E-DAAC-D097-BB75D7DE7C97}"/>
              </a:ext>
            </a:extLst>
          </p:cNvPr>
          <p:cNvSpPr txBox="1"/>
          <p:nvPr/>
        </p:nvSpPr>
        <p:spPr>
          <a:xfrm>
            <a:off x="8114826" y="5385652"/>
            <a:ext cx="3196282" cy="1015663"/>
          </a:xfrm>
          <a:prstGeom prst="rect">
            <a:avLst/>
          </a:prstGeom>
          <a:noFill/>
        </p:spPr>
        <p:txBody>
          <a:bodyPr wrap="square" rtlCol="0">
            <a:spAutoFit/>
          </a:bodyPr>
          <a:lstStyle/>
          <a:p>
            <a:pPr marL="342900" indent="-342900">
              <a:buFont typeface="Arial" panose="020B0604020202020204" pitchFamily="34" charset="0"/>
              <a:buChar char="•"/>
            </a:pPr>
            <a:r>
              <a:rPr lang="en-US" sz="1200" b="1" dirty="0"/>
              <a:t>Metascores represent the weighted average of reviews</a:t>
            </a:r>
          </a:p>
          <a:p>
            <a:pPr marL="342900" indent="-342900">
              <a:buFont typeface="Arial" panose="020B0604020202020204" pitchFamily="34" charset="0"/>
              <a:buChar char="•"/>
            </a:pPr>
            <a:r>
              <a:rPr lang="en-US" sz="1200" b="1" dirty="0"/>
              <a:t>While budget has increased, overall metascore has declined significantly.</a:t>
            </a:r>
          </a:p>
          <a:p>
            <a:pPr marL="342900" indent="-342900">
              <a:buFont typeface="Arial" panose="020B0604020202020204" pitchFamily="34" charset="0"/>
              <a:buChar char="•"/>
            </a:pPr>
            <a:r>
              <a:rPr lang="en-US" sz="1200" b="1" dirty="0"/>
              <a:t>None to negative correlation</a:t>
            </a:r>
          </a:p>
        </p:txBody>
      </p:sp>
      <p:pic>
        <p:nvPicPr>
          <p:cNvPr id="9221" name="Picture 5">
            <a:extLst>
              <a:ext uri="{FF2B5EF4-FFF2-40B4-BE49-F238E27FC236}">
                <a16:creationId xmlns:a16="http://schemas.microsoft.com/office/drawing/2014/main" id="{B886EB53-02EF-B4C1-1A40-E5318FCEF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91" y="1802673"/>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a:extLst>
              <a:ext uri="{FF2B5EF4-FFF2-40B4-BE49-F238E27FC236}">
                <a16:creationId xmlns:a16="http://schemas.microsoft.com/office/drawing/2014/main" id="{28DAAC80-6315-B3C9-C025-9B7F793C9C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91" y="3551586"/>
            <a:ext cx="2442176"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a:extLst>
              <a:ext uri="{FF2B5EF4-FFF2-40B4-BE49-F238E27FC236}">
                <a16:creationId xmlns:a16="http://schemas.microsoft.com/office/drawing/2014/main" id="{D64F514E-3BEE-B1A2-C9FC-585B513FC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642" y="1802672"/>
            <a:ext cx="2583742" cy="1748913"/>
          </a:xfrm>
          <a:prstGeom prst="rect">
            <a:avLst/>
          </a:prstGeom>
          <a:noFill/>
          <a:extLst>
            <a:ext uri="{909E8E84-426E-40DD-AFC4-6F175D3DCCD1}">
              <a14:hiddenFill xmlns:a14="http://schemas.microsoft.com/office/drawing/2010/main">
                <a:solidFill>
                  <a:srgbClr val="FFFFFF"/>
                </a:solidFill>
              </a14:hiddenFill>
            </a:ext>
          </a:extLst>
        </p:spPr>
      </p:pic>
      <p:pic>
        <p:nvPicPr>
          <p:cNvPr id="9227" name="Picture 11">
            <a:extLst>
              <a:ext uri="{FF2B5EF4-FFF2-40B4-BE49-F238E27FC236}">
                <a16:creationId xmlns:a16="http://schemas.microsoft.com/office/drawing/2014/main" id="{013EADBB-E6DC-4115-D4DF-DBDBBCA9D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642" y="3551585"/>
            <a:ext cx="2583741" cy="1755889"/>
          </a:xfrm>
          <a:prstGeom prst="rect">
            <a:avLst/>
          </a:prstGeom>
          <a:noFill/>
          <a:extLst>
            <a:ext uri="{909E8E84-426E-40DD-AFC4-6F175D3DCCD1}">
              <a14:hiddenFill xmlns:a14="http://schemas.microsoft.com/office/drawing/2010/main">
                <a:solidFill>
                  <a:srgbClr val="FFFFFF"/>
                </a:solidFill>
              </a14:hiddenFill>
            </a:ext>
          </a:extLst>
        </p:spPr>
      </p:pic>
      <p:pic>
        <p:nvPicPr>
          <p:cNvPr id="9229" name="Picture 13">
            <a:extLst>
              <a:ext uri="{FF2B5EF4-FFF2-40B4-BE49-F238E27FC236}">
                <a16:creationId xmlns:a16="http://schemas.microsoft.com/office/drawing/2014/main" id="{99CBA864-5C16-6D85-07A8-460067DB4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1165" y="1798565"/>
            <a:ext cx="2423603" cy="1753020"/>
          </a:xfrm>
          <a:prstGeom prst="rect">
            <a:avLst/>
          </a:prstGeom>
          <a:noFill/>
          <a:extLst>
            <a:ext uri="{909E8E84-426E-40DD-AFC4-6F175D3DCCD1}">
              <a14:hiddenFill xmlns:a14="http://schemas.microsoft.com/office/drawing/2010/main">
                <a:solidFill>
                  <a:srgbClr val="FFFFFF"/>
                </a:solidFill>
              </a14:hiddenFill>
            </a:ext>
          </a:extLst>
        </p:spPr>
      </p:pic>
      <p:pic>
        <p:nvPicPr>
          <p:cNvPr id="9231" name="Picture 15">
            <a:extLst>
              <a:ext uri="{FF2B5EF4-FFF2-40B4-BE49-F238E27FC236}">
                <a16:creationId xmlns:a16="http://schemas.microsoft.com/office/drawing/2014/main" id="{2A68AF12-A03E-3A7E-7721-10AE50B7B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1165" y="3558559"/>
            <a:ext cx="2423603" cy="176213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482F39A-FDFA-9169-3803-BA47AC6C36C9}"/>
              </a:ext>
            </a:extLst>
          </p:cNvPr>
          <p:cNvSpPr>
            <a:spLocks noGrp="1"/>
          </p:cNvSpPr>
          <p:nvPr>
            <p:ph type="title"/>
          </p:nvPr>
        </p:nvSpPr>
        <p:spPr>
          <a:xfrm>
            <a:off x="685801" y="609600"/>
            <a:ext cx="10131425" cy="1456267"/>
          </a:xfrm>
        </p:spPr>
        <p:txBody>
          <a:bodyPr>
            <a:normAutofit/>
          </a:bodyPr>
          <a:lstStyle/>
          <a:p>
            <a:r>
              <a:rPr lang="en-US" sz="3200" dirty="0"/>
              <a:t>Did covid affect budget vs. rating? (netflix)</a:t>
            </a:r>
          </a:p>
        </p:txBody>
      </p:sp>
    </p:spTree>
    <p:extLst>
      <p:ext uri="{BB962C8B-B14F-4D97-AF65-F5344CB8AC3E}">
        <p14:creationId xmlns:p14="http://schemas.microsoft.com/office/powerpoint/2010/main" val="250982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Our topic</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2422320" y="1852968"/>
            <a:ext cx="7347359" cy="31520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American Movie Trends Before and After COVID-19</a:t>
            </a:r>
            <a:endParaRPr lang="en-US" sz="3200" dirty="0"/>
          </a:p>
        </p:txBody>
      </p:sp>
    </p:spTree>
    <p:extLst>
      <p:ext uri="{BB962C8B-B14F-4D97-AF65-F5344CB8AC3E}">
        <p14:creationId xmlns:p14="http://schemas.microsoft.com/office/powerpoint/2010/main" val="2736825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B0A8-C590-225D-8D9D-FEB6D88EB2AE}"/>
              </a:ext>
            </a:extLst>
          </p:cNvPr>
          <p:cNvSpPr>
            <a:spLocks noGrp="1"/>
          </p:cNvSpPr>
          <p:nvPr>
            <p:ph type="title"/>
          </p:nvPr>
        </p:nvSpPr>
        <p:spPr/>
        <p:txBody>
          <a:bodyPr/>
          <a:lstStyle/>
          <a:p>
            <a:r>
              <a:rPr lang="en-US" dirty="0"/>
              <a:t>Is the dataset normally distributed?</a:t>
            </a:r>
          </a:p>
        </p:txBody>
      </p:sp>
      <p:pic>
        <p:nvPicPr>
          <p:cNvPr id="27" name="Picture 26">
            <a:extLst>
              <a:ext uri="{FF2B5EF4-FFF2-40B4-BE49-F238E27FC236}">
                <a16:creationId xmlns:a16="http://schemas.microsoft.com/office/drawing/2014/main" id="{2CA36DB2-DAAB-2AC0-7914-1F248435113E}"/>
              </a:ext>
            </a:extLst>
          </p:cNvPr>
          <p:cNvPicPr>
            <a:picLocks noChangeAspect="1"/>
          </p:cNvPicPr>
          <p:nvPr/>
        </p:nvPicPr>
        <p:blipFill>
          <a:blip r:embed="rId2"/>
          <a:stretch>
            <a:fillRect/>
          </a:stretch>
        </p:blipFill>
        <p:spPr>
          <a:xfrm>
            <a:off x="685801" y="2065867"/>
            <a:ext cx="5118705" cy="3866847"/>
          </a:xfrm>
          <a:prstGeom prst="rect">
            <a:avLst/>
          </a:prstGeom>
          <a:solidFill>
            <a:schemeClr val="accent1">
              <a:lumMod val="60000"/>
              <a:lumOff val="40000"/>
            </a:schemeClr>
          </a:solidFill>
        </p:spPr>
      </p:pic>
      <p:pic>
        <p:nvPicPr>
          <p:cNvPr id="29" name="Picture 28">
            <a:extLst>
              <a:ext uri="{FF2B5EF4-FFF2-40B4-BE49-F238E27FC236}">
                <a16:creationId xmlns:a16="http://schemas.microsoft.com/office/drawing/2014/main" id="{373711D4-A4C2-2ED5-DFFC-2253DCD3FAA5}"/>
              </a:ext>
            </a:extLst>
          </p:cNvPr>
          <p:cNvPicPr>
            <a:picLocks noChangeAspect="1"/>
          </p:cNvPicPr>
          <p:nvPr/>
        </p:nvPicPr>
        <p:blipFill>
          <a:blip r:embed="rId3"/>
          <a:stretch>
            <a:fillRect/>
          </a:stretch>
        </p:blipFill>
        <p:spPr>
          <a:xfrm>
            <a:off x="6290130" y="2065866"/>
            <a:ext cx="5216070" cy="3866847"/>
          </a:xfrm>
          <a:prstGeom prst="rect">
            <a:avLst/>
          </a:prstGeom>
          <a:solidFill>
            <a:schemeClr val="accent1">
              <a:lumMod val="60000"/>
              <a:lumOff val="40000"/>
            </a:schemeClr>
          </a:solidFill>
        </p:spPr>
      </p:pic>
    </p:spTree>
    <p:extLst>
      <p:ext uri="{BB962C8B-B14F-4D97-AF65-F5344CB8AC3E}">
        <p14:creationId xmlns:p14="http://schemas.microsoft.com/office/powerpoint/2010/main" val="4109054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B0A8-C590-225D-8D9D-FEB6D88EB2AE}"/>
              </a:ext>
            </a:extLst>
          </p:cNvPr>
          <p:cNvSpPr>
            <a:spLocks noGrp="1"/>
          </p:cNvSpPr>
          <p:nvPr>
            <p:ph type="title"/>
          </p:nvPr>
        </p:nvSpPr>
        <p:spPr/>
        <p:txBody>
          <a:bodyPr/>
          <a:lstStyle/>
          <a:p>
            <a:r>
              <a:rPr lang="en-US" dirty="0"/>
              <a:t>Did covid affect profit?</a:t>
            </a:r>
          </a:p>
        </p:txBody>
      </p:sp>
      <p:sp>
        <p:nvSpPr>
          <p:cNvPr id="19" name="Rectangle: Rounded Corners 18">
            <a:extLst>
              <a:ext uri="{FF2B5EF4-FFF2-40B4-BE49-F238E27FC236}">
                <a16:creationId xmlns:a16="http://schemas.microsoft.com/office/drawing/2014/main" id="{3EBA46D8-5FDA-5D63-ABFB-BEA54505FF63}"/>
              </a:ext>
            </a:extLst>
          </p:cNvPr>
          <p:cNvSpPr/>
          <p:nvPr/>
        </p:nvSpPr>
        <p:spPr>
          <a:xfrm>
            <a:off x="2222728" y="353041"/>
            <a:ext cx="2193470" cy="513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Profit =</a:t>
            </a:r>
          </a:p>
          <a:p>
            <a:pPr algn="ctr"/>
            <a:r>
              <a:rPr lang="en-US" sz="1400" dirty="0"/>
              <a:t> Gross – Budget</a:t>
            </a:r>
          </a:p>
        </p:txBody>
      </p:sp>
      <p:pic>
        <p:nvPicPr>
          <p:cNvPr id="22" name="Picture 21">
            <a:extLst>
              <a:ext uri="{FF2B5EF4-FFF2-40B4-BE49-F238E27FC236}">
                <a16:creationId xmlns:a16="http://schemas.microsoft.com/office/drawing/2014/main" id="{49D9BA73-152D-A31A-A6AA-971C292FDF95}"/>
              </a:ext>
            </a:extLst>
          </p:cNvPr>
          <p:cNvPicPr>
            <a:picLocks noChangeAspect="1"/>
          </p:cNvPicPr>
          <p:nvPr/>
        </p:nvPicPr>
        <p:blipFill>
          <a:blip r:embed="rId2"/>
          <a:stretch>
            <a:fillRect/>
          </a:stretch>
        </p:blipFill>
        <p:spPr>
          <a:xfrm>
            <a:off x="690913" y="2065867"/>
            <a:ext cx="5649359" cy="3782561"/>
          </a:xfrm>
          <a:prstGeom prst="rect">
            <a:avLst/>
          </a:prstGeom>
          <a:solidFill>
            <a:schemeClr val="accent1">
              <a:lumMod val="60000"/>
              <a:lumOff val="40000"/>
            </a:schemeClr>
          </a:solidFill>
        </p:spPr>
      </p:pic>
      <p:pic>
        <p:nvPicPr>
          <p:cNvPr id="23" name="Picture 22">
            <a:extLst>
              <a:ext uri="{FF2B5EF4-FFF2-40B4-BE49-F238E27FC236}">
                <a16:creationId xmlns:a16="http://schemas.microsoft.com/office/drawing/2014/main" id="{163AC766-4249-FC8D-C23B-738E13411D01}"/>
              </a:ext>
            </a:extLst>
          </p:cNvPr>
          <p:cNvPicPr>
            <a:picLocks noChangeAspect="1"/>
          </p:cNvPicPr>
          <p:nvPr/>
        </p:nvPicPr>
        <p:blipFill>
          <a:blip r:embed="rId3"/>
          <a:stretch>
            <a:fillRect/>
          </a:stretch>
        </p:blipFill>
        <p:spPr>
          <a:xfrm>
            <a:off x="7516916" y="353041"/>
            <a:ext cx="3984171" cy="2904165"/>
          </a:xfrm>
          <a:prstGeom prst="rect">
            <a:avLst/>
          </a:prstGeom>
          <a:solidFill>
            <a:schemeClr val="accent1">
              <a:lumMod val="60000"/>
              <a:lumOff val="40000"/>
            </a:schemeClr>
          </a:solidFill>
        </p:spPr>
      </p:pic>
      <p:pic>
        <p:nvPicPr>
          <p:cNvPr id="25" name="Picture 24">
            <a:extLst>
              <a:ext uri="{FF2B5EF4-FFF2-40B4-BE49-F238E27FC236}">
                <a16:creationId xmlns:a16="http://schemas.microsoft.com/office/drawing/2014/main" id="{F319C193-BAE8-0EC0-0C06-145DE0E61100}"/>
              </a:ext>
            </a:extLst>
          </p:cNvPr>
          <p:cNvPicPr>
            <a:picLocks noChangeAspect="1"/>
          </p:cNvPicPr>
          <p:nvPr/>
        </p:nvPicPr>
        <p:blipFill>
          <a:blip r:embed="rId4"/>
          <a:stretch>
            <a:fillRect/>
          </a:stretch>
        </p:blipFill>
        <p:spPr>
          <a:xfrm>
            <a:off x="7516916" y="3257206"/>
            <a:ext cx="3984170" cy="2904164"/>
          </a:xfrm>
          <a:prstGeom prst="rect">
            <a:avLst/>
          </a:prstGeom>
          <a:solidFill>
            <a:schemeClr val="accent1">
              <a:lumMod val="60000"/>
              <a:lumOff val="40000"/>
            </a:schemeClr>
          </a:solidFill>
        </p:spPr>
      </p:pic>
    </p:spTree>
    <p:extLst>
      <p:ext uri="{BB962C8B-B14F-4D97-AF65-F5344CB8AC3E}">
        <p14:creationId xmlns:p14="http://schemas.microsoft.com/office/powerpoint/2010/main" val="4040223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B0A8-C590-225D-8D9D-FEB6D88EB2AE}"/>
              </a:ext>
            </a:extLst>
          </p:cNvPr>
          <p:cNvSpPr>
            <a:spLocks noGrp="1"/>
          </p:cNvSpPr>
          <p:nvPr>
            <p:ph type="title"/>
          </p:nvPr>
        </p:nvSpPr>
        <p:spPr/>
        <p:txBody>
          <a:bodyPr/>
          <a:lstStyle/>
          <a:p>
            <a:r>
              <a:rPr lang="en-US" dirty="0"/>
              <a:t>Did covid affect ROI?</a:t>
            </a:r>
          </a:p>
        </p:txBody>
      </p:sp>
      <p:pic>
        <p:nvPicPr>
          <p:cNvPr id="25" name="Picture 24">
            <a:extLst>
              <a:ext uri="{FF2B5EF4-FFF2-40B4-BE49-F238E27FC236}">
                <a16:creationId xmlns:a16="http://schemas.microsoft.com/office/drawing/2014/main" id="{BCA63977-1C9C-F0B6-3DB5-5DEEF72DCACD}"/>
              </a:ext>
            </a:extLst>
          </p:cNvPr>
          <p:cNvPicPr>
            <a:picLocks noChangeAspect="1"/>
          </p:cNvPicPr>
          <p:nvPr/>
        </p:nvPicPr>
        <p:blipFill>
          <a:blip r:embed="rId2"/>
          <a:stretch>
            <a:fillRect/>
          </a:stretch>
        </p:blipFill>
        <p:spPr>
          <a:xfrm>
            <a:off x="685801" y="2065867"/>
            <a:ext cx="5654471" cy="3835854"/>
          </a:xfrm>
          <a:prstGeom prst="rect">
            <a:avLst/>
          </a:prstGeom>
          <a:solidFill>
            <a:schemeClr val="accent1">
              <a:lumMod val="60000"/>
              <a:lumOff val="40000"/>
            </a:schemeClr>
          </a:solidFill>
        </p:spPr>
      </p:pic>
      <p:pic>
        <p:nvPicPr>
          <p:cNvPr id="27" name="Picture 26">
            <a:extLst>
              <a:ext uri="{FF2B5EF4-FFF2-40B4-BE49-F238E27FC236}">
                <a16:creationId xmlns:a16="http://schemas.microsoft.com/office/drawing/2014/main" id="{89B90C4F-4842-0911-2682-4FB1FEE2E09F}"/>
              </a:ext>
            </a:extLst>
          </p:cNvPr>
          <p:cNvPicPr>
            <a:picLocks noChangeAspect="1"/>
          </p:cNvPicPr>
          <p:nvPr/>
        </p:nvPicPr>
        <p:blipFill>
          <a:blip r:embed="rId3"/>
          <a:stretch>
            <a:fillRect/>
          </a:stretch>
        </p:blipFill>
        <p:spPr>
          <a:xfrm>
            <a:off x="7391400" y="428728"/>
            <a:ext cx="3984171" cy="2904164"/>
          </a:xfrm>
          <a:prstGeom prst="rect">
            <a:avLst/>
          </a:prstGeom>
          <a:solidFill>
            <a:schemeClr val="accent1">
              <a:lumMod val="60000"/>
              <a:lumOff val="40000"/>
            </a:schemeClr>
          </a:solidFill>
        </p:spPr>
      </p:pic>
      <p:pic>
        <p:nvPicPr>
          <p:cNvPr id="29" name="Picture 28">
            <a:extLst>
              <a:ext uri="{FF2B5EF4-FFF2-40B4-BE49-F238E27FC236}">
                <a16:creationId xmlns:a16="http://schemas.microsoft.com/office/drawing/2014/main" id="{FD85A65E-9C59-6ED1-889B-BFFA3288CC23}"/>
              </a:ext>
            </a:extLst>
          </p:cNvPr>
          <p:cNvPicPr>
            <a:picLocks noChangeAspect="1"/>
          </p:cNvPicPr>
          <p:nvPr/>
        </p:nvPicPr>
        <p:blipFill>
          <a:blip r:embed="rId4"/>
          <a:stretch>
            <a:fillRect/>
          </a:stretch>
        </p:blipFill>
        <p:spPr>
          <a:xfrm>
            <a:off x="7391401" y="3332892"/>
            <a:ext cx="3984172" cy="2904165"/>
          </a:xfrm>
          <a:prstGeom prst="rect">
            <a:avLst/>
          </a:prstGeom>
          <a:solidFill>
            <a:schemeClr val="accent1">
              <a:lumMod val="60000"/>
              <a:lumOff val="40000"/>
            </a:schemeClr>
          </a:solidFill>
        </p:spPr>
      </p:pic>
      <p:sp>
        <p:nvSpPr>
          <p:cNvPr id="30" name="Rectangle: Rounded Corners 29">
            <a:extLst>
              <a:ext uri="{FF2B5EF4-FFF2-40B4-BE49-F238E27FC236}">
                <a16:creationId xmlns:a16="http://schemas.microsoft.com/office/drawing/2014/main" id="{E63D4208-6AC7-11FB-7FBD-9174AB0C67F8}"/>
              </a:ext>
            </a:extLst>
          </p:cNvPr>
          <p:cNvSpPr/>
          <p:nvPr/>
        </p:nvSpPr>
        <p:spPr>
          <a:xfrm>
            <a:off x="2416301" y="385930"/>
            <a:ext cx="2193470" cy="5131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ROI =</a:t>
            </a:r>
          </a:p>
          <a:p>
            <a:pPr algn="ctr"/>
            <a:r>
              <a:rPr lang="en-US" sz="1400" dirty="0"/>
              <a:t> (Gross – Budget) / Budget</a:t>
            </a:r>
          </a:p>
        </p:txBody>
      </p:sp>
    </p:spTree>
    <p:extLst>
      <p:ext uri="{BB962C8B-B14F-4D97-AF65-F5344CB8AC3E}">
        <p14:creationId xmlns:p14="http://schemas.microsoft.com/office/powerpoint/2010/main" val="114531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72DF74-218A-CD8C-8B13-7282FEFF2A10}"/>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Multiple Linear Regression and MLPRegressor</a:t>
            </a:r>
          </a:p>
        </p:txBody>
      </p:sp>
      <p:pic>
        <p:nvPicPr>
          <p:cNvPr id="5" name="Picture 4" descr="Chart, scatter chart&#10;&#10;Description automatically generated">
            <a:extLst>
              <a:ext uri="{FF2B5EF4-FFF2-40B4-BE49-F238E27FC236}">
                <a16:creationId xmlns:a16="http://schemas.microsoft.com/office/drawing/2014/main" id="{757ECBB0-ECFB-F201-2A5A-436E24161BE0}"/>
              </a:ext>
            </a:extLst>
          </p:cNvPr>
          <p:cNvPicPr>
            <a:picLocks noChangeAspect="1"/>
          </p:cNvPicPr>
          <p:nvPr/>
        </p:nvPicPr>
        <p:blipFill rotWithShape="1">
          <a:blip r:embed="rId3"/>
          <a:srcRect l="2612" t="5582" r="5167"/>
          <a:stretch/>
        </p:blipFill>
        <p:spPr>
          <a:xfrm>
            <a:off x="6166127" y="1138346"/>
            <a:ext cx="5736264" cy="4014940"/>
          </a:xfrm>
          <a:prstGeom prst="rect">
            <a:avLst/>
          </a:prstGeom>
        </p:spPr>
      </p:pic>
      <p:pic>
        <p:nvPicPr>
          <p:cNvPr id="7" name="Content Placeholder 15" descr="Chart, scatter chart&#10;&#10;Description automatically generated">
            <a:extLst>
              <a:ext uri="{FF2B5EF4-FFF2-40B4-BE49-F238E27FC236}">
                <a16:creationId xmlns:a16="http://schemas.microsoft.com/office/drawing/2014/main" id="{56C8A681-6FF1-AEAE-EA55-C66C3E95B51C}"/>
              </a:ext>
            </a:extLst>
          </p:cNvPr>
          <p:cNvPicPr>
            <a:picLocks noChangeAspect="1"/>
          </p:cNvPicPr>
          <p:nvPr/>
        </p:nvPicPr>
        <p:blipFill rotWithShape="1">
          <a:blip r:embed="rId4"/>
          <a:srcRect t="5598"/>
          <a:stretch/>
        </p:blipFill>
        <p:spPr>
          <a:xfrm>
            <a:off x="289609" y="1138346"/>
            <a:ext cx="5670720" cy="4014940"/>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D662A08F-402C-B4FE-826D-C6C2B9DC7E5F}"/>
              </a:ext>
            </a:extLst>
          </p:cNvPr>
          <p:cNvPicPr>
            <a:picLocks noChangeAspect="1"/>
          </p:cNvPicPr>
          <p:nvPr/>
        </p:nvPicPr>
        <p:blipFill rotWithShape="1">
          <a:blip r:embed="rId5"/>
          <a:srcRect l="13835" r="4194"/>
          <a:stretch/>
        </p:blipFill>
        <p:spPr>
          <a:xfrm>
            <a:off x="289609" y="5271698"/>
            <a:ext cx="5670720" cy="1393408"/>
          </a:xfrm>
          <a:prstGeom prst="rect">
            <a:avLst/>
          </a:prstGeom>
        </p:spPr>
      </p:pic>
      <p:pic>
        <p:nvPicPr>
          <p:cNvPr id="9" name="Picture 8" descr="Text, application&#10;&#10;Description automatically generated">
            <a:extLst>
              <a:ext uri="{FF2B5EF4-FFF2-40B4-BE49-F238E27FC236}">
                <a16:creationId xmlns:a16="http://schemas.microsoft.com/office/drawing/2014/main" id="{70955F96-1D8A-34B5-CC42-FDCEF50872EE}"/>
              </a:ext>
            </a:extLst>
          </p:cNvPr>
          <p:cNvPicPr>
            <a:picLocks noChangeAspect="1"/>
          </p:cNvPicPr>
          <p:nvPr/>
        </p:nvPicPr>
        <p:blipFill rotWithShape="1">
          <a:blip r:embed="rId6"/>
          <a:srcRect l="17640" t="13330" r="3330"/>
          <a:stretch/>
        </p:blipFill>
        <p:spPr>
          <a:xfrm>
            <a:off x="6166126" y="5271698"/>
            <a:ext cx="5571616" cy="1393409"/>
          </a:xfrm>
          <a:prstGeom prst="rect">
            <a:avLst/>
          </a:prstGeom>
        </p:spPr>
      </p:pic>
    </p:spTree>
    <p:extLst>
      <p:ext uri="{BB962C8B-B14F-4D97-AF65-F5344CB8AC3E}">
        <p14:creationId xmlns:p14="http://schemas.microsoft.com/office/powerpoint/2010/main" val="3739365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Text&#10;&#10;Description automatically generated">
            <a:extLst>
              <a:ext uri="{FF2B5EF4-FFF2-40B4-BE49-F238E27FC236}">
                <a16:creationId xmlns:a16="http://schemas.microsoft.com/office/drawing/2014/main" id="{D874C4C8-FF1A-DE94-2C0A-940C93B155F0}"/>
              </a:ext>
            </a:extLst>
          </p:cNvPr>
          <p:cNvPicPr>
            <a:picLocks noChangeAspect="1"/>
          </p:cNvPicPr>
          <p:nvPr/>
        </p:nvPicPr>
        <p:blipFill rotWithShape="1">
          <a:blip r:embed="rId3"/>
          <a:srcRect b="73107"/>
          <a:stretch/>
        </p:blipFill>
        <p:spPr>
          <a:xfrm>
            <a:off x="576479" y="1272065"/>
            <a:ext cx="5181600" cy="807762"/>
          </a:xfrm>
          <a:prstGeom prst="rect">
            <a:avLst/>
          </a:prstGeom>
        </p:spPr>
      </p:pic>
      <p:pic>
        <p:nvPicPr>
          <p:cNvPr id="4" name="Content Placeholder 11" descr="Calendar&#10;&#10;Description automatically generated with medium confidence">
            <a:extLst>
              <a:ext uri="{FF2B5EF4-FFF2-40B4-BE49-F238E27FC236}">
                <a16:creationId xmlns:a16="http://schemas.microsoft.com/office/drawing/2014/main" id="{990F6400-F542-6EC2-C892-7C04D311608A}"/>
              </a:ext>
            </a:extLst>
          </p:cNvPr>
          <p:cNvPicPr>
            <a:picLocks noChangeAspect="1"/>
          </p:cNvPicPr>
          <p:nvPr/>
        </p:nvPicPr>
        <p:blipFill rotWithShape="1">
          <a:blip r:embed="rId4"/>
          <a:srcRect l="7018" t="10484" r="11549"/>
          <a:stretch/>
        </p:blipFill>
        <p:spPr>
          <a:xfrm>
            <a:off x="6452316" y="1675946"/>
            <a:ext cx="5426473" cy="4473827"/>
          </a:xfrm>
          <a:prstGeom prst="rect">
            <a:avLst/>
          </a:prstGeom>
        </p:spPr>
      </p:pic>
      <p:pic>
        <p:nvPicPr>
          <p:cNvPr id="5" name="Picture 4" descr="A picture containing calendar&#10;&#10;Description automatically generated">
            <a:extLst>
              <a:ext uri="{FF2B5EF4-FFF2-40B4-BE49-F238E27FC236}">
                <a16:creationId xmlns:a16="http://schemas.microsoft.com/office/drawing/2014/main" id="{55BCAB05-3CFA-46F4-71C7-53FBCE6B73A0}"/>
              </a:ext>
            </a:extLst>
          </p:cNvPr>
          <p:cNvPicPr>
            <a:picLocks noChangeAspect="1"/>
          </p:cNvPicPr>
          <p:nvPr/>
        </p:nvPicPr>
        <p:blipFill rotWithShape="1">
          <a:blip r:embed="rId5"/>
          <a:srcRect t="14607" r="14596"/>
          <a:stretch/>
        </p:blipFill>
        <p:spPr>
          <a:xfrm>
            <a:off x="313211" y="2396623"/>
            <a:ext cx="5444868" cy="4099354"/>
          </a:xfrm>
          <a:prstGeom prst="rect">
            <a:avLst/>
          </a:prstGeom>
        </p:spPr>
      </p:pic>
      <p:sp>
        <p:nvSpPr>
          <p:cNvPr id="6" name="Title 1">
            <a:extLst>
              <a:ext uri="{FF2B5EF4-FFF2-40B4-BE49-F238E27FC236}">
                <a16:creationId xmlns:a16="http://schemas.microsoft.com/office/drawing/2014/main" id="{6A647121-25A2-9C00-CEED-DF3EFD14A9BC}"/>
              </a:ext>
            </a:extLst>
          </p:cNvPr>
          <p:cNvSpPr txBox="1">
            <a:spLocks/>
          </p:cNvSpPr>
          <p:nvPr/>
        </p:nvSpPr>
        <p:spPr>
          <a:xfrm>
            <a:off x="536594" y="406585"/>
            <a:ext cx="11259065" cy="613349"/>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MLPClassifier to predict Movie Genre</a:t>
            </a:r>
          </a:p>
        </p:txBody>
      </p:sp>
    </p:spTree>
    <p:extLst>
      <p:ext uri="{BB962C8B-B14F-4D97-AF65-F5344CB8AC3E}">
        <p14:creationId xmlns:p14="http://schemas.microsoft.com/office/powerpoint/2010/main" val="369005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54271-3994-FDE8-084E-FEB2ABDCD93C}"/>
              </a:ext>
            </a:extLst>
          </p:cNvPr>
          <p:cNvSpPr>
            <a:spLocks noGrp="1"/>
          </p:cNvSpPr>
          <p:nvPr>
            <p:ph type="title"/>
          </p:nvPr>
        </p:nvSpPr>
        <p:spPr/>
        <p:txBody>
          <a:bodyPr/>
          <a:lstStyle/>
          <a:p>
            <a:r>
              <a:rPr lang="en-US" dirty="0"/>
              <a:t>Conclusion</a:t>
            </a:r>
          </a:p>
        </p:txBody>
      </p:sp>
      <p:sp>
        <p:nvSpPr>
          <p:cNvPr id="6" name="Rectangle: Rounded Corners 5">
            <a:extLst>
              <a:ext uri="{FF2B5EF4-FFF2-40B4-BE49-F238E27FC236}">
                <a16:creationId xmlns:a16="http://schemas.microsoft.com/office/drawing/2014/main" id="{1A4598E0-7E0E-29BC-2F8B-1F27EA909379}"/>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7" name="Rectangle: Rounded Corners 6">
            <a:extLst>
              <a:ext uri="{FF2B5EF4-FFF2-40B4-BE49-F238E27FC236}">
                <a16:creationId xmlns:a16="http://schemas.microsoft.com/office/drawing/2014/main" id="{6AC0168C-C8DD-B7F4-E158-752AD734C54E}"/>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
        <p:nvSpPr>
          <p:cNvPr id="9" name="Rectangle 8">
            <a:extLst>
              <a:ext uri="{FF2B5EF4-FFF2-40B4-BE49-F238E27FC236}">
                <a16:creationId xmlns:a16="http://schemas.microsoft.com/office/drawing/2014/main" id="{E9AB21B5-00BF-53E5-2898-CBFF3398DA23}"/>
              </a:ext>
            </a:extLst>
          </p:cNvPr>
          <p:cNvSpPr/>
          <p:nvPr/>
        </p:nvSpPr>
        <p:spPr>
          <a:xfrm rot="20104035">
            <a:off x="4376523" y="1985077"/>
            <a:ext cx="3438955" cy="1446550"/>
          </a:xfrm>
          <a:prstGeom prst="rect">
            <a:avLst/>
          </a:prstGeom>
          <a:noFill/>
        </p:spPr>
        <p:txBody>
          <a:bodyPr wrap="none" lIns="91440" tIns="45720" rIns="91440" bIns="45720">
            <a:spAutoFit/>
          </a:bodyPr>
          <a:lstStyle/>
          <a:p>
            <a:pPr algn="ctr"/>
            <a:r>
              <a:rPr lang="en-US" sz="88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REJECT</a:t>
            </a:r>
          </a:p>
        </p:txBody>
      </p:sp>
      <p:sp>
        <p:nvSpPr>
          <p:cNvPr id="10" name="Arrow: Right 9">
            <a:extLst>
              <a:ext uri="{FF2B5EF4-FFF2-40B4-BE49-F238E27FC236}">
                <a16:creationId xmlns:a16="http://schemas.microsoft.com/office/drawing/2014/main" id="{5F6CD261-9DEB-1AAF-9328-F4CCF54C5F91}"/>
              </a:ext>
            </a:extLst>
          </p:cNvPr>
          <p:cNvSpPr/>
          <p:nvPr/>
        </p:nvSpPr>
        <p:spPr>
          <a:xfrm>
            <a:off x="8748844" y="4555190"/>
            <a:ext cx="1602377" cy="99277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4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5881-A3BC-E29C-22EE-8ED6E4187A8A}"/>
              </a:ext>
            </a:extLst>
          </p:cNvPr>
          <p:cNvSpPr>
            <a:spLocks noGrp="1"/>
          </p:cNvSpPr>
          <p:nvPr>
            <p:ph type="title"/>
          </p:nvPr>
        </p:nvSpPr>
        <p:spPr/>
        <p:txBody>
          <a:bodyPr/>
          <a:lstStyle/>
          <a:p>
            <a:r>
              <a:rPr lang="en-US" dirty="0"/>
              <a:t>What’s next?</a:t>
            </a:r>
          </a:p>
        </p:txBody>
      </p:sp>
      <p:sp>
        <p:nvSpPr>
          <p:cNvPr id="4" name="Content Placeholder 3">
            <a:extLst>
              <a:ext uri="{FF2B5EF4-FFF2-40B4-BE49-F238E27FC236}">
                <a16:creationId xmlns:a16="http://schemas.microsoft.com/office/drawing/2014/main" id="{FAEE3D49-4BF1-9C50-D0BC-5E36D18FB91B}"/>
              </a:ext>
            </a:extLst>
          </p:cNvPr>
          <p:cNvSpPr>
            <a:spLocks noGrp="1"/>
          </p:cNvSpPr>
          <p:nvPr>
            <p:ph idx="1"/>
          </p:nvPr>
        </p:nvSpPr>
        <p:spPr/>
        <p:txBody>
          <a:bodyPr anchor="t"/>
          <a:lstStyle/>
          <a:p>
            <a:r>
              <a:rPr lang="en-US" dirty="0"/>
              <a:t>More Data (More movies, more years)</a:t>
            </a:r>
          </a:p>
          <a:p>
            <a:r>
              <a:rPr lang="en-US" dirty="0"/>
              <a:t>Better Data (</a:t>
            </a:r>
            <a:r>
              <a:rPr lang="en-US" b="1" dirty="0">
                <a:solidFill>
                  <a:srgbClr val="FF0000"/>
                </a:solidFill>
              </a:rPr>
              <a:t>Netflix</a:t>
            </a:r>
            <a:r>
              <a:rPr lang="en-US" dirty="0"/>
              <a:t>)</a:t>
            </a:r>
          </a:p>
          <a:p>
            <a:r>
              <a:rPr lang="en-US" dirty="0"/>
              <a:t>Confounding variables (Runtime, Nominations, Multi-Genre films)</a:t>
            </a:r>
          </a:p>
        </p:txBody>
      </p:sp>
    </p:spTree>
    <p:extLst>
      <p:ext uri="{BB962C8B-B14F-4D97-AF65-F5344CB8AC3E}">
        <p14:creationId xmlns:p14="http://schemas.microsoft.com/office/powerpoint/2010/main" val="361818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Why we chose this topic</a:t>
            </a:r>
          </a:p>
        </p:txBody>
      </p:sp>
      <p:sp>
        <p:nvSpPr>
          <p:cNvPr id="8" name="TextBox 7">
            <a:extLst>
              <a:ext uri="{FF2B5EF4-FFF2-40B4-BE49-F238E27FC236}">
                <a16:creationId xmlns:a16="http://schemas.microsoft.com/office/drawing/2014/main" id="{CD509F5C-B2AB-09F9-1529-3681D84C9E5E}"/>
              </a:ext>
            </a:extLst>
          </p:cNvPr>
          <p:cNvSpPr txBox="1"/>
          <p:nvPr/>
        </p:nvSpPr>
        <p:spPr>
          <a:xfrm>
            <a:off x="685801" y="5864208"/>
            <a:ext cx="10324621" cy="923330"/>
          </a:xfrm>
          <a:prstGeom prst="rect">
            <a:avLst/>
          </a:prstGeom>
          <a:noFill/>
        </p:spPr>
        <p:txBody>
          <a:bodyPr wrap="none" rtlCol="0">
            <a:spAutoFit/>
          </a:bodyPr>
          <a:lstStyle/>
          <a:p>
            <a:r>
              <a:rPr lang="en-US" dirty="0"/>
              <a:t>Image sources:</a:t>
            </a:r>
          </a:p>
          <a:p>
            <a:r>
              <a:rPr lang="en-US" dirty="0">
                <a:hlinkClick r:id="rId2"/>
              </a:rPr>
              <a:t>https://4hatsandfrugal.com/2018/04/avengers-infinity-war-review-parent-honest-opinion.html</a:t>
            </a:r>
            <a:r>
              <a:rPr lang="en-US" dirty="0"/>
              <a:t> </a:t>
            </a:r>
          </a:p>
          <a:p>
            <a:r>
              <a:rPr lang="en-US" dirty="0">
                <a:hlinkClick r:id="rId3"/>
              </a:rPr>
              <a:t>https://variety.com/2015/digital/news/roku-chromecast-apple-tv-fire-tv-best-netflix-streamer-1201650291/</a:t>
            </a:r>
            <a:r>
              <a:rPr lang="en-US" dirty="0"/>
              <a:t> </a:t>
            </a:r>
          </a:p>
        </p:txBody>
      </p:sp>
      <p:pic>
        <p:nvPicPr>
          <p:cNvPr id="9" name="Picture 8">
            <a:extLst>
              <a:ext uri="{FF2B5EF4-FFF2-40B4-BE49-F238E27FC236}">
                <a16:creationId xmlns:a16="http://schemas.microsoft.com/office/drawing/2014/main" id="{0112BF5A-DEDD-5212-167A-93382FEB311E}"/>
              </a:ext>
            </a:extLst>
          </p:cNvPr>
          <p:cNvPicPr>
            <a:picLocks noChangeAspect="1"/>
          </p:cNvPicPr>
          <p:nvPr/>
        </p:nvPicPr>
        <p:blipFill>
          <a:blip r:embed="rId4"/>
          <a:stretch>
            <a:fillRect/>
          </a:stretch>
        </p:blipFill>
        <p:spPr>
          <a:xfrm>
            <a:off x="889907" y="2223634"/>
            <a:ext cx="4761956" cy="3176905"/>
          </a:xfrm>
          <a:prstGeom prst="rect">
            <a:avLst/>
          </a:prstGeom>
        </p:spPr>
      </p:pic>
      <p:pic>
        <p:nvPicPr>
          <p:cNvPr id="10" name="Picture 9">
            <a:extLst>
              <a:ext uri="{FF2B5EF4-FFF2-40B4-BE49-F238E27FC236}">
                <a16:creationId xmlns:a16="http://schemas.microsoft.com/office/drawing/2014/main" id="{4186C406-C0EC-55A7-6BFE-9B2950DA26BD}"/>
              </a:ext>
            </a:extLst>
          </p:cNvPr>
          <p:cNvPicPr>
            <a:picLocks noChangeAspect="1"/>
          </p:cNvPicPr>
          <p:nvPr/>
        </p:nvPicPr>
        <p:blipFill>
          <a:blip r:embed="rId5"/>
          <a:stretch>
            <a:fillRect/>
          </a:stretch>
        </p:blipFill>
        <p:spPr>
          <a:xfrm>
            <a:off x="6540139" y="2223634"/>
            <a:ext cx="4765358" cy="3176905"/>
          </a:xfrm>
          <a:prstGeom prst="rect">
            <a:avLst/>
          </a:prstGeom>
        </p:spPr>
      </p:pic>
    </p:spTree>
    <p:extLst>
      <p:ext uri="{BB962C8B-B14F-4D97-AF65-F5344CB8AC3E}">
        <p14:creationId xmlns:p14="http://schemas.microsoft.com/office/powerpoint/2010/main" val="142161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93B-D56B-56AF-A2A1-04418D497928}"/>
              </a:ext>
            </a:extLst>
          </p:cNvPr>
          <p:cNvSpPr>
            <a:spLocks noGrp="1"/>
          </p:cNvSpPr>
          <p:nvPr>
            <p:ph type="title"/>
          </p:nvPr>
        </p:nvSpPr>
        <p:spPr/>
        <p:txBody>
          <a:bodyPr/>
          <a:lstStyle/>
          <a:p>
            <a:r>
              <a:rPr lang="en-US" dirty="0"/>
              <a:t>Hypotheses</a:t>
            </a:r>
          </a:p>
        </p:txBody>
      </p:sp>
      <p:sp>
        <p:nvSpPr>
          <p:cNvPr id="5" name="Rectangle: Rounded Corners 4">
            <a:extLst>
              <a:ext uri="{FF2B5EF4-FFF2-40B4-BE49-F238E27FC236}">
                <a16:creationId xmlns:a16="http://schemas.microsoft.com/office/drawing/2014/main" id="{EF26DC08-B919-927F-6A3A-52E2EF3440A2}"/>
              </a:ext>
            </a:extLst>
          </p:cNvPr>
          <p:cNvSpPr/>
          <p:nvPr/>
        </p:nvSpPr>
        <p:spPr>
          <a:xfrm>
            <a:off x="3443156" y="1690688"/>
            <a:ext cx="5305688"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H</a:t>
            </a:r>
            <a:r>
              <a:rPr lang="en-US" sz="3200" baseline="-25000" dirty="0">
                <a:solidFill>
                  <a:srgbClr val="FFC000"/>
                </a:solidFill>
              </a:rPr>
              <a:t>0</a:t>
            </a:r>
            <a:r>
              <a:rPr lang="en-US" sz="3200" dirty="0"/>
              <a:t>: COVID-19 did not affect American movie trends.</a:t>
            </a:r>
            <a:endParaRPr lang="en-US" sz="1200" dirty="0"/>
          </a:p>
        </p:txBody>
      </p:sp>
      <p:sp>
        <p:nvSpPr>
          <p:cNvPr id="3" name="Rectangle: Rounded Corners 2">
            <a:extLst>
              <a:ext uri="{FF2B5EF4-FFF2-40B4-BE49-F238E27FC236}">
                <a16:creationId xmlns:a16="http://schemas.microsoft.com/office/drawing/2014/main" id="{CCB4322F-06E1-C33D-BC70-9DD206C1A376}"/>
              </a:ext>
            </a:extLst>
          </p:cNvPr>
          <p:cNvSpPr/>
          <p:nvPr/>
        </p:nvSpPr>
        <p:spPr>
          <a:xfrm>
            <a:off x="3443156" y="4033915"/>
            <a:ext cx="5305689" cy="20353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H</a:t>
            </a:r>
            <a:r>
              <a:rPr lang="en-US" sz="3200" baseline="-25000" dirty="0">
                <a:solidFill>
                  <a:srgbClr val="00B050"/>
                </a:solidFill>
              </a:rPr>
              <a:t>a</a:t>
            </a:r>
            <a:r>
              <a:rPr lang="en-US" sz="3200" dirty="0"/>
              <a:t>: COVID-19 did affect American movie trends.</a:t>
            </a:r>
            <a:endParaRPr lang="en-US" sz="1200" dirty="0"/>
          </a:p>
        </p:txBody>
      </p:sp>
    </p:spTree>
    <p:extLst>
      <p:ext uri="{BB962C8B-B14F-4D97-AF65-F5344CB8AC3E}">
        <p14:creationId xmlns:p14="http://schemas.microsoft.com/office/powerpoint/2010/main" val="1240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got the data</a:t>
            </a:r>
          </a:p>
        </p:txBody>
      </p:sp>
      <p:sp>
        <p:nvSpPr>
          <p:cNvPr id="7" name="Rectangle: Rounded Corners 6">
            <a:extLst>
              <a:ext uri="{FF2B5EF4-FFF2-40B4-BE49-F238E27FC236}">
                <a16:creationId xmlns:a16="http://schemas.microsoft.com/office/drawing/2014/main" id="{EE09CA3D-CEE4-8655-7850-A80851CDECCE}"/>
              </a:ext>
            </a:extLst>
          </p:cNvPr>
          <p:cNvSpPr/>
          <p:nvPr/>
        </p:nvSpPr>
        <p:spPr>
          <a:xfrm>
            <a:off x="838200" y="2263762"/>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Movie Titles</a:t>
            </a:r>
          </a:p>
        </p:txBody>
      </p:sp>
      <p:sp>
        <p:nvSpPr>
          <p:cNvPr id="8" name="Rectangle: Rounded Corners 7">
            <a:extLst>
              <a:ext uri="{FF2B5EF4-FFF2-40B4-BE49-F238E27FC236}">
                <a16:creationId xmlns:a16="http://schemas.microsoft.com/office/drawing/2014/main" id="{90FE6E28-1E60-D5D3-BED5-F001809B3C64}"/>
              </a:ext>
            </a:extLst>
          </p:cNvPr>
          <p:cNvSpPr/>
          <p:nvPr/>
        </p:nvSpPr>
        <p:spPr>
          <a:xfrm>
            <a:off x="838200" y="3887367"/>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IMDb ID</a:t>
            </a:r>
          </a:p>
        </p:txBody>
      </p:sp>
      <p:sp>
        <p:nvSpPr>
          <p:cNvPr id="9" name="Rectangle: Rounded Corners 8">
            <a:extLst>
              <a:ext uri="{FF2B5EF4-FFF2-40B4-BE49-F238E27FC236}">
                <a16:creationId xmlns:a16="http://schemas.microsoft.com/office/drawing/2014/main" id="{54388B1F-DFE4-18F2-E590-0F7AC4FF5588}"/>
              </a:ext>
            </a:extLst>
          </p:cNvPr>
          <p:cNvSpPr/>
          <p:nvPr/>
        </p:nvSpPr>
        <p:spPr>
          <a:xfrm>
            <a:off x="838200" y="5579864"/>
            <a:ext cx="2457974" cy="7068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Data</a:t>
            </a:r>
          </a:p>
        </p:txBody>
      </p:sp>
      <p:sp>
        <p:nvSpPr>
          <p:cNvPr id="12" name="Arrow: Right 11">
            <a:extLst>
              <a:ext uri="{FF2B5EF4-FFF2-40B4-BE49-F238E27FC236}">
                <a16:creationId xmlns:a16="http://schemas.microsoft.com/office/drawing/2014/main" id="{A10CFFB6-69A7-E04E-3E4A-CB7157461DAF}"/>
              </a:ext>
            </a:extLst>
          </p:cNvPr>
          <p:cNvSpPr/>
          <p:nvPr/>
        </p:nvSpPr>
        <p:spPr>
          <a:xfrm rot="5400000">
            <a:off x="1819711" y="3117071"/>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4C5C15D-E480-5953-889B-897EA32D8330}"/>
              </a:ext>
            </a:extLst>
          </p:cNvPr>
          <p:cNvSpPr/>
          <p:nvPr/>
        </p:nvSpPr>
        <p:spPr>
          <a:xfrm rot="5400000">
            <a:off x="1819711" y="4763117"/>
            <a:ext cx="494950" cy="3691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9794DA1-5753-6EEE-9A87-6A60BEB0CBED}"/>
              </a:ext>
            </a:extLst>
          </p:cNvPr>
          <p:cNvSpPr txBox="1"/>
          <p:nvPr/>
        </p:nvSpPr>
        <p:spPr>
          <a:xfrm>
            <a:off x="1212881" y="1896583"/>
            <a:ext cx="1614032" cy="369332"/>
          </a:xfrm>
          <a:prstGeom prst="rect">
            <a:avLst/>
          </a:prstGeom>
          <a:noFill/>
        </p:spPr>
        <p:txBody>
          <a:bodyPr wrap="none" rtlCol="0">
            <a:spAutoFit/>
          </a:bodyPr>
          <a:lstStyle/>
          <a:p>
            <a:r>
              <a:rPr lang="en-US" dirty="0"/>
              <a:t>Wikipedia CSVs</a:t>
            </a:r>
          </a:p>
        </p:txBody>
      </p:sp>
      <p:sp>
        <p:nvSpPr>
          <p:cNvPr id="15" name="TextBox 14">
            <a:extLst>
              <a:ext uri="{FF2B5EF4-FFF2-40B4-BE49-F238E27FC236}">
                <a16:creationId xmlns:a16="http://schemas.microsoft.com/office/drawing/2014/main" id="{ACE911EC-1410-BA37-85EC-8D1773CA2492}"/>
              </a:ext>
            </a:extLst>
          </p:cNvPr>
          <p:cNvSpPr txBox="1"/>
          <p:nvPr/>
        </p:nvSpPr>
        <p:spPr>
          <a:xfrm>
            <a:off x="1439449" y="3518035"/>
            <a:ext cx="1160895" cy="369332"/>
          </a:xfrm>
          <a:prstGeom prst="rect">
            <a:avLst/>
          </a:prstGeom>
          <a:noFill/>
        </p:spPr>
        <p:txBody>
          <a:bodyPr wrap="none" rtlCol="0">
            <a:spAutoFit/>
          </a:bodyPr>
          <a:lstStyle/>
          <a:p>
            <a:r>
              <a:rPr lang="en-US" dirty="0"/>
              <a:t>OMDb API</a:t>
            </a:r>
          </a:p>
        </p:txBody>
      </p:sp>
      <p:sp>
        <p:nvSpPr>
          <p:cNvPr id="16" name="TextBox 15">
            <a:extLst>
              <a:ext uri="{FF2B5EF4-FFF2-40B4-BE49-F238E27FC236}">
                <a16:creationId xmlns:a16="http://schemas.microsoft.com/office/drawing/2014/main" id="{776459D2-B05D-529D-17C3-EC963A01ADEA}"/>
              </a:ext>
            </a:extLst>
          </p:cNvPr>
          <p:cNvSpPr txBox="1"/>
          <p:nvPr/>
        </p:nvSpPr>
        <p:spPr>
          <a:xfrm>
            <a:off x="1073227" y="5216391"/>
            <a:ext cx="1988108" cy="369332"/>
          </a:xfrm>
          <a:prstGeom prst="rect">
            <a:avLst/>
          </a:prstGeom>
          <a:noFill/>
        </p:spPr>
        <p:txBody>
          <a:bodyPr wrap="none" rtlCol="0">
            <a:spAutoFit/>
          </a:bodyPr>
          <a:lstStyle/>
          <a:p>
            <a:r>
              <a:rPr lang="en-US" dirty="0"/>
              <a:t>IMDb HTML Scrape</a:t>
            </a:r>
          </a:p>
        </p:txBody>
      </p:sp>
      <p:pic>
        <p:nvPicPr>
          <p:cNvPr id="18" name="Picture 17">
            <a:extLst>
              <a:ext uri="{FF2B5EF4-FFF2-40B4-BE49-F238E27FC236}">
                <a16:creationId xmlns:a16="http://schemas.microsoft.com/office/drawing/2014/main" id="{29BAF398-2CA8-EC36-DFBB-07243A05A0C4}"/>
              </a:ext>
            </a:extLst>
          </p:cNvPr>
          <p:cNvPicPr>
            <a:picLocks noChangeAspect="1"/>
          </p:cNvPicPr>
          <p:nvPr/>
        </p:nvPicPr>
        <p:blipFill>
          <a:blip r:embed="rId2"/>
          <a:stretch>
            <a:fillRect/>
          </a:stretch>
        </p:blipFill>
        <p:spPr>
          <a:xfrm>
            <a:off x="4029313" y="5156784"/>
            <a:ext cx="4933410" cy="1518938"/>
          </a:xfrm>
          <a:prstGeom prst="rect">
            <a:avLst/>
          </a:prstGeom>
        </p:spPr>
      </p:pic>
      <p:pic>
        <p:nvPicPr>
          <p:cNvPr id="20" name="Picture 19">
            <a:extLst>
              <a:ext uri="{FF2B5EF4-FFF2-40B4-BE49-F238E27FC236}">
                <a16:creationId xmlns:a16="http://schemas.microsoft.com/office/drawing/2014/main" id="{2BEE24CB-66E5-6707-51B9-8FC122600962}"/>
              </a:ext>
            </a:extLst>
          </p:cNvPr>
          <p:cNvPicPr>
            <a:picLocks noChangeAspect="1"/>
          </p:cNvPicPr>
          <p:nvPr/>
        </p:nvPicPr>
        <p:blipFill>
          <a:blip r:embed="rId3"/>
          <a:stretch>
            <a:fillRect/>
          </a:stretch>
        </p:blipFill>
        <p:spPr>
          <a:xfrm>
            <a:off x="4029313" y="1896583"/>
            <a:ext cx="4933410" cy="2826238"/>
          </a:xfrm>
          <a:prstGeom prst="rect">
            <a:avLst/>
          </a:prstGeom>
        </p:spPr>
      </p:pic>
      <p:pic>
        <p:nvPicPr>
          <p:cNvPr id="10" name="Picture 9">
            <a:extLst>
              <a:ext uri="{FF2B5EF4-FFF2-40B4-BE49-F238E27FC236}">
                <a16:creationId xmlns:a16="http://schemas.microsoft.com/office/drawing/2014/main" id="{177CCB0D-4749-4B2A-E918-31AD97307A87}"/>
              </a:ext>
            </a:extLst>
          </p:cNvPr>
          <p:cNvPicPr>
            <a:picLocks noChangeAspect="1"/>
          </p:cNvPicPr>
          <p:nvPr/>
        </p:nvPicPr>
        <p:blipFill>
          <a:blip r:embed="rId4"/>
          <a:stretch>
            <a:fillRect/>
          </a:stretch>
        </p:blipFill>
        <p:spPr>
          <a:xfrm>
            <a:off x="9298985" y="3887367"/>
            <a:ext cx="2731739" cy="2788355"/>
          </a:xfrm>
          <a:prstGeom prst="rect">
            <a:avLst/>
          </a:prstGeom>
        </p:spPr>
      </p:pic>
    </p:spTree>
    <p:extLst>
      <p:ext uri="{BB962C8B-B14F-4D97-AF65-F5344CB8AC3E}">
        <p14:creationId xmlns:p14="http://schemas.microsoft.com/office/powerpoint/2010/main" val="225719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B3-ADDF-5C62-791D-5974D2DDE1B1}"/>
              </a:ext>
            </a:extLst>
          </p:cNvPr>
          <p:cNvSpPr>
            <a:spLocks noGrp="1"/>
          </p:cNvSpPr>
          <p:nvPr>
            <p:ph type="title"/>
          </p:nvPr>
        </p:nvSpPr>
        <p:spPr/>
        <p:txBody>
          <a:bodyPr/>
          <a:lstStyle/>
          <a:p>
            <a:r>
              <a:rPr lang="en-US" dirty="0"/>
              <a:t>How we cleaned the data</a:t>
            </a:r>
          </a:p>
        </p:txBody>
      </p:sp>
      <p:sp>
        <p:nvSpPr>
          <p:cNvPr id="8" name="Rectangle: Rounded Corners 7">
            <a:extLst>
              <a:ext uri="{FF2B5EF4-FFF2-40B4-BE49-F238E27FC236}">
                <a16:creationId xmlns:a16="http://schemas.microsoft.com/office/drawing/2014/main" id="{F29F9D1C-4DEE-A5BE-0486-ED1D8AEECEA3}"/>
              </a:ext>
            </a:extLst>
          </p:cNvPr>
          <p:cNvSpPr/>
          <p:nvPr/>
        </p:nvSpPr>
        <p:spPr>
          <a:xfrm>
            <a:off x="780177" y="2065867"/>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Invalid Dates</a:t>
            </a:r>
          </a:p>
        </p:txBody>
      </p:sp>
      <p:sp>
        <p:nvSpPr>
          <p:cNvPr id="5" name="Rectangle: Rounded Corners 4">
            <a:extLst>
              <a:ext uri="{FF2B5EF4-FFF2-40B4-BE49-F238E27FC236}">
                <a16:creationId xmlns:a16="http://schemas.microsoft.com/office/drawing/2014/main" id="{89966D26-9732-973D-B306-85AD4D900097}"/>
              </a:ext>
            </a:extLst>
          </p:cNvPr>
          <p:cNvSpPr/>
          <p:nvPr/>
        </p:nvSpPr>
        <p:spPr>
          <a:xfrm>
            <a:off x="780177" y="3043030"/>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Formats</a:t>
            </a:r>
          </a:p>
        </p:txBody>
      </p:sp>
      <p:sp>
        <p:nvSpPr>
          <p:cNvPr id="6" name="Rectangle: Rounded Corners 5">
            <a:extLst>
              <a:ext uri="{FF2B5EF4-FFF2-40B4-BE49-F238E27FC236}">
                <a16:creationId xmlns:a16="http://schemas.microsoft.com/office/drawing/2014/main" id="{F7FC76F0-2C61-4708-9123-27C747566208}"/>
              </a:ext>
            </a:extLst>
          </p:cNvPr>
          <p:cNvSpPr/>
          <p:nvPr/>
        </p:nvSpPr>
        <p:spPr>
          <a:xfrm>
            <a:off x="780177" y="4051652"/>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Filters</a:t>
            </a:r>
          </a:p>
        </p:txBody>
      </p:sp>
      <p:sp>
        <p:nvSpPr>
          <p:cNvPr id="7" name="Rectangle: Rounded Corners 6">
            <a:extLst>
              <a:ext uri="{FF2B5EF4-FFF2-40B4-BE49-F238E27FC236}">
                <a16:creationId xmlns:a16="http://schemas.microsoft.com/office/drawing/2014/main" id="{109DC993-3D16-051C-7C0D-B80C2EDB301F}"/>
              </a:ext>
            </a:extLst>
          </p:cNvPr>
          <p:cNvSpPr/>
          <p:nvPr/>
        </p:nvSpPr>
        <p:spPr>
          <a:xfrm>
            <a:off x="780177" y="5060274"/>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Merges</a:t>
            </a:r>
          </a:p>
        </p:txBody>
      </p:sp>
      <p:sp>
        <p:nvSpPr>
          <p:cNvPr id="12" name="Rectangle: Rounded Corners 11">
            <a:extLst>
              <a:ext uri="{FF2B5EF4-FFF2-40B4-BE49-F238E27FC236}">
                <a16:creationId xmlns:a16="http://schemas.microsoft.com/office/drawing/2014/main" id="{ED42E86E-F970-E95D-ACF5-E11ECF06C2F5}"/>
              </a:ext>
            </a:extLst>
          </p:cNvPr>
          <p:cNvSpPr/>
          <p:nvPr/>
        </p:nvSpPr>
        <p:spPr>
          <a:xfrm>
            <a:off x="780177" y="6068896"/>
            <a:ext cx="2550252" cy="4759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Duplicates</a:t>
            </a:r>
          </a:p>
        </p:txBody>
      </p:sp>
      <p:pic>
        <p:nvPicPr>
          <p:cNvPr id="14" name="Picture 13">
            <a:extLst>
              <a:ext uri="{FF2B5EF4-FFF2-40B4-BE49-F238E27FC236}">
                <a16:creationId xmlns:a16="http://schemas.microsoft.com/office/drawing/2014/main" id="{D969649E-0B96-8FBF-8CFA-142BAFD84775}"/>
              </a:ext>
            </a:extLst>
          </p:cNvPr>
          <p:cNvPicPr>
            <a:picLocks noChangeAspect="1"/>
          </p:cNvPicPr>
          <p:nvPr/>
        </p:nvPicPr>
        <p:blipFill>
          <a:blip r:embed="rId2"/>
          <a:stretch>
            <a:fillRect/>
          </a:stretch>
        </p:blipFill>
        <p:spPr>
          <a:xfrm>
            <a:off x="3885994" y="2065867"/>
            <a:ext cx="6925642" cy="2305372"/>
          </a:xfrm>
          <a:prstGeom prst="rect">
            <a:avLst/>
          </a:prstGeom>
        </p:spPr>
      </p:pic>
      <p:pic>
        <p:nvPicPr>
          <p:cNvPr id="16" name="Picture 15">
            <a:extLst>
              <a:ext uri="{FF2B5EF4-FFF2-40B4-BE49-F238E27FC236}">
                <a16:creationId xmlns:a16="http://schemas.microsoft.com/office/drawing/2014/main" id="{DF043E27-03A1-F66A-A07B-B7ED1B635164}"/>
              </a:ext>
            </a:extLst>
          </p:cNvPr>
          <p:cNvPicPr>
            <a:picLocks noChangeAspect="1"/>
          </p:cNvPicPr>
          <p:nvPr/>
        </p:nvPicPr>
        <p:blipFill>
          <a:blip r:embed="rId3"/>
          <a:stretch>
            <a:fillRect/>
          </a:stretch>
        </p:blipFill>
        <p:spPr>
          <a:xfrm>
            <a:off x="3885994" y="4497912"/>
            <a:ext cx="6754168" cy="2095792"/>
          </a:xfrm>
          <a:prstGeom prst="rect">
            <a:avLst/>
          </a:prstGeom>
        </p:spPr>
      </p:pic>
    </p:spTree>
    <p:extLst>
      <p:ext uri="{BB962C8B-B14F-4D97-AF65-F5344CB8AC3E}">
        <p14:creationId xmlns:p14="http://schemas.microsoft.com/office/powerpoint/2010/main" val="90631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C131-BA5A-8A5F-E485-48F37FEC2E0D}"/>
              </a:ext>
            </a:extLst>
          </p:cNvPr>
          <p:cNvSpPr>
            <a:spLocks noGrp="1"/>
          </p:cNvSpPr>
          <p:nvPr>
            <p:ph type="title"/>
          </p:nvPr>
        </p:nvSpPr>
        <p:spPr/>
        <p:txBody>
          <a:bodyPr/>
          <a:lstStyle/>
          <a:p>
            <a:r>
              <a:rPr lang="en-US" dirty="0"/>
              <a:t>Definitions</a:t>
            </a:r>
          </a:p>
        </p:txBody>
      </p:sp>
      <p:sp>
        <p:nvSpPr>
          <p:cNvPr id="3" name="Rectangle: Rounded Corners 2">
            <a:extLst>
              <a:ext uri="{FF2B5EF4-FFF2-40B4-BE49-F238E27FC236}">
                <a16:creationId xmlns:a16="http://schemas.microsoft.com/office/drawing/2014/main" id="{8AF5E96C-75AB-531F-3F36-5E68188EE181}"/>
              </a:ext>
            </a:extLst>
          </p:cNvPr>
          <p:cNvSpPr/>
          <p:nvPr/>
        </p:nvSpPr>
        <p:spPr>
          <a:xfrm>
            <a:off x="1523391"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70C0"/>
                </a:solidFill>
              </a:rPr>
              <a:t>BoxOffice</a:t>
            </a:r>
          </a:p>
          <a:p>
            <a:pPr algn="ctr"/>
            <a:r>
              <a:rPr lang="en-US" sz="3200" dirty="0">
                <a:solidFill>
                  <a:srgbClr val="0070C0"/>
                </a:solidFill>
              </a:rPr>
              <a:t>Gross != NaN</a:t>
            </a:r>
          </a:p>
        </p:txBody>
      </p:sp>
      <p:sp>
        <p:nvSpPr>
          <p:cNvPr id="8" name="Rectangle: Rounded Corners 7">
            <a:extLst>
              <a:ext uri="{FF2B5EF4-FFF2-40B4-BE49-F238E27FC236}">
                <a16:creationId xmlns:a16="http://schemas.microsoft.com/office/drawing/2014/main" id="{58FBDFB5-857B-DE58-A13F-B97383190329}"/>
              </a:ext>
            </a:extLst>
          </p:cNvPr>
          <p:cNvSpPr/>
          <p:nvPr/>
        </p:nvSpPr>
        <p:spPr>
          <a:xfrm>
            <a:off x="1523391" y="4298458"/>
            <a:ext cx="3745254"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Netflix</a:t>
            </a:r>
          </a:p>
          <a:p>
            <a:pPr algn="ctr"/>
            <a:r>
              <a:rPr lang="en-US" sz="3200" dirty="0">
                <a:solidFill>
                  <a:srgbClr val="FF0000"/>
                </a:solidFill>
              </a:rPr>
              <a:t>Platform = “netflix”</a:t>
            </a:r>
          </a:p>
        </p:txBody>
      </p:sp>
      <p:pic>
        <p:nvPicPr>
          <p:cNvPr id="21" name="Picture 20">
            <a:extLst>
              <a:ext uri="{FF2B5EF4-FFF2-40B4-BE49-F238E27FC236}">
                <a16:creationId xmlns:a16="http://schemas.microsoft.com/office/drawing/2014/main" id="{28400E59-3926-72E1-1042-5B8E50769973}"/>
              </a:ext>
            </a:extLst>
          </p:cNvPr>
          <p:cNvPicPr>
            <a:picLocks noChangeAspect="1"/>
          </p:cNvPicPr>
          <p:nvPr/>
        </p:nvPicPr>
        <p:blipFill>
          <a:blip r:embed="rId2"/>
          <a:stretch>
            <a:fillRect/>
          </a:stretch>
        </p:blipFill>
        <p:spPr>
          <a:xfrm>
            <a:off x="6200505" y="5742147"/>
            <a:ext cx="5417566" cy="579862"/>
          </a:xfrm>
          <a:prstGeom prst="rect">
            <a:avLst/>
          </a:prstGeom>
        </p:spPr>
      </p:pic>
      <p:pic>
        <p:nvPicPr>
          <p:cNvPr id="25" name="Picture 24">
            <a:extLst>
              <a:ext uri="{FF2B5EF4-FFF2-40B4-BE49-F238E27FC236}">
                <a16:creationId xmlns:a16="http://schemas.microsoft.com/office/drawing/2014/main" id="{96525276-696F-B2AB-C491-AD44BD376B9F}"/>
              </a:ext>
            </a:extLst>
          </p:cNvPr>
          <p:cNvPicPr>
            <a:picLocks noChangeAspect="1"/>
          </p:cNvPicPr>
          <p:nvPr/>
        </p:nvPicPr>
        <p:blipFill>
          <a:blip r:embed="rId3"/>
          <a:stretch>
            <a:fillRect/>
          </a:stretch>
        </p:blipFill>
        <p:spPr>
          <a:xfrm>
            <a:off x="573931" y="5742147"/>
            <a:ext cx="5417566" cy="752995"/>
          </a:xfrm>
          <a:prstGeom prst="rect">
            <a:avLst/>
          </a:prstGeom>
        </p:spPr>
      </p:pic>
      <p:sp>
        <p:nvSpPr>
          <p:cNvPr id="26" name="Rectangle: Rounded Corners 25">
            <a:extLst>
              <a:ext uri="{FF2B5EF4-FFF2-40B4-BE49-F238E27FC236}">
                <a16:creationId xmlns:a16="http://schemas.microsoft.com/office/drawing/2014/main" id="{47B5AA27-907F-6934-9693-D37D2C8C3EB0}"/>
              </a:ext>
            </a:extLst>
          </p:cNvPr>
          <p:cNvSpPr/>
          <p:nvPr/>
        </p:nvSpPr>
        <p:spPr>
          <a:xfrm>
            <a:off x="6923357" y="2276472"/>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50"/>
                </a:solidFill>
              </a:rPr>
              <a:t>Pre COVID-19</a:t>
            </a:r>
          </a:p>
          <a:p>
            <a:pPr algn="ctr"/>
            <a:r>
              <a:rPr lang="en-US" sz="3200" dirty="0">
                <a:solidFill>
                  <a:srgbClr val="00B050"/>
                </a:solidFill>
              </a:rPr>
              <a:t>2018 - 2019</a:t>
            </a:r>
          </a:p>
        </p:txBody>
      </p:sp>
      <p:sp>
        <p:nvSpPr>
          <p:cNvPr id="27" name="Rectangle: Rounded Corners 26">
            <a:extLst>
              <a:ext uri="{FF2B5EF4-FFF2-40B4-BE49-F238E27FC236}">
                <a16:creationId xmlns:a16="http://schemas.microsoft.com/office/drawing/2014/main" id="{DE49D75B-5427-5A94-AEBE-9595091AAEAA}"/>
              </a:ext>
            </a:extLst>
          </p:cNvPr>
          <p:cNvSpPr/>
          <p:nvPr/>
        </p:nvSpPr>
        <p:spPr>
          <a:xfrm>
            <a:off x="6923357" y="4308763"/>
            <a:ext cx="3745253" cy="12330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C000"/>
                </a:solidFill>
              </a:rPr>
              <a:t>Post COVID-19</a:t>
            </a:r>
          </a:p>
          <a:p>
            <a:pPr algn="ctr"/>
            <a:r>
              <a:rPr lang="en-US" sz="3200" dirty="0">
                <a:solidFill>
                  <a:srgbClr val="FFC000"/>
                </a:solidFill>
              </a:rPr>
              <a:t>2020 - 2022</a:t>
            </a:r>
          </a:p>
        </p:txBody>
      </p:sp>
    </p:spTree>
    <p:extLst>
      <p:ext uri="{BB962C8B-B14F-4D97-AF65-F5344CB8AC3E}">
        <p14:creationId xmlns:p14="http://schemas.microsoft.com/office/powerpoint/2010/main" val="36297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6" grpId="0" animBg="1"/>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ctrTitle"/>
          </p:nvPr>
        </p:nvSpPr>
        <p:spPr/>
        <p:txBody>
          <a:bodyPr/>
          <a:lstStyle/>
          <a:p>
            <a:r>
              <a:rPr lang="en-US" dirty="0"/>
              <a:t>Up next: How we analyzed The DATA</a:t>
            </a:r>
          </a:p>
        </p:txBody>
      </p:sp>
    </p:spTree>
    <p:extLst>
      <p:ext uri="{BB962C8B-B14F-4D97-AF65-F5344CB8AC3E}">
        <p14:creationId xmlns:p14="http://schemas.microsoft.com/office/powerpoint/2010/main" val="109131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88B3B-71D9-DF7D-1B5F-F694EF42C9D2}"/>
              </a:ext>
            </a:extLst>
          </p:cNvPr>
          <p:cNvSpPr>
            <a:spLocks noGrp="1"/>
          </p:cNvSpPr>
          <p:nvPr>
            <p:ph type="title"/>
          </p:nvPr>
        </p:nvSpPr>
        <p:spPr/>
        <p:txBody>
          <a:bodyPr>
            <a:normAutofit/>
          </a:bodyPr>
          <a:lstStyle/>
          <a:p>
            <a:r>
              <a:rPr lang="en-US" sz="3200" dirty="0"/>
              <a:t>did covid affect the number of movies released?</a:t>
            </a:r>
          </a:p>
        </p:txBody>
      </p:sp>
      <p:pic>
        <p:nvPicPr>
          <p:cNvPr id="2050" name="Picture 2">
            <a:extLst>
              <a:ext uri="{FF2B5EF4-FFF2-40B4-BE49-F238E27FC236}">
                <a16:creationId xmlns:a16="http://schemas.microsoft.com/office/drawing/2014/main" id="{B1F09FE3-5B00-08BD-9262-6BA6187C2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220" y="1646417"/>
            <a:ext cx="7689559" cy="28213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61317DD-939A-F77D-AF6D-9A20EE184901}"/>
              </a:ext>
            </a:extLst>
          </p:cNvPr>
          <p:cNvSpPr txBox="1"/>
          <p:nvPr/>
        </p:nvSpPr>
        <p:spPr>
          <a:xfrm>
            <a:off x="685801" y="4467766"/>
            <a:ext cx="2498633" cy="584775"/>
          </a:xfrm>
          <a:prstGeom prst="rect">
            <a:avLst/>
          </a:prstGeom>
          <a:noFill/>
        </p:spPr>
        <p:txBody>
          <a:bodyPr wrap="none" rtlCol="0">
            <a:spAutoFit/>
          </a:bodyPr>
          <a:lstStyle/>
          <a:p>
            <a:r>
              <a:rPr lang="en-US" sz="3200" dirty="0"/>
              <a:t>Short answer:</a:t>
            </a:r>
          </a:p>
        </p:txBody>
      </p:sp>
      <p:sp>
        <p:nvSpPr>
          <p:cNvPr id="4" name="TextBox 3">
            <a:extLst>
              <a:ext uri="{FF2B5EF4-FFF2-40B4-BE49-F238E27FC236}">
                <a16:creationId xmlns:a16="http://schemas.microsoft.com/office/drawing/2014/main" id="{80BD7FDE-0F17-A289-1C34-D3D47CEADF61}"/>
              </a:ext>
            </a:extLst>
          </p:cNvPr>
          <p:cNvSpPr txBox="1"/>
          <p:nvPr/>
        </p:nvSpPr>
        <p:spPr>
          <a:xfrm>
            <a:off x="1915649" y="5052541"/>
            <a:ext cx="3835864" cy="1631216"/>
          </a:xfrm>
          <a:prstGeom prst="rect">
            <a:avLst/>
          </a:prstGeom>
          <a:noFill/>
        </p:spPr>
        <p:txBody>
          <a:bodyPr wrap="square" rtlCol="0">
            <a:spAutoFit/>
          </a:bodyPr>
          <a:lstStyle/>
          <a:p>
            <a:r>
              <a:rPr lang="en-US" sz="2000" b="1" u="sng" dirty="0">
                <a:solidFill>
                  <a:srgbClr val="0070C0"/>
                </a:solidFill>
              </a:rPr>
              <a:t>BoxOffice</a:t>
            </a:r>
            <a:r>
              <a:rPr lang="en-US" sz="2000" dirty="0"/>
              <a:t> -  Immediately, YES, it declined, but it rebounded quickly. </a:t>
            </a:r>
          </a:p>
          <a:p>
            <a:r>
              <a:rPr lang="en-US" sz="2000" dirty="0"/>
              <a:t>The long term effects remain to be seen…</a:t>
            </a:r>
          </a:p>
          <a:p>
            <a:endParaRPr lang="en-US" sz="2000" dirty="0"/>
          </a:p>
        </p:txBody>
      </p:sp>
      <p:sp>
        <p:nvSpPr>
          <p:cNvPr id="5" name="TextBox 4">
            <a:extLst>
              <a:ext uri="{FF2B5EF4-FFF2-40B4-BE49-F238E27FC236}">
                <a16:creationId xmlns:a16="http://schemas.microsoft.com/office/drawing/2014/main" id="{E6983024-DBE4-0DE5-CF72-979C57AE3A6A}"/>
              </a:ext>
            </a:extLst>
          </p:cNvPr>
          <p:cNvSpPr txBox="1"/>
          <p:nvPr/>
        </p:nvSpPr>
        <p:spPr>
          <a:xfrm>
            <a:off x="5751513" y="5052541"/>
            <a:ext cx="3835864" cy="707886"/>
          </a:xfrm>
          <a:prstGeom prst="rect">
            <a:avLst/>
          </a:prstGeom>
          <a:noFill/>
        </p:spPr>
        <p:txBody>
          <a:bodyPr wrap="square" rtlCol="0">
            <a:spAutoFit/>
          </a:bodyPr>
          <a:lstStyle/>
          <a:p>
            <a:r>
              <a:rPr lang="en-US" sz="2000" b="1" u="sng" dirty="0">
                <a:solidFill>
                  <a:srgbClr val="FF0000"/>
                </a:solidFill>
              </a:rPr>
              <a:t>Netflix</a:t>
            </a:r>
            <a:r>
              <a:rPr lang="en-US" sz="2000" dirty="0"/>
              <a:t> - NO real change shows as a direct result of COVID.</a:t>
            </a:r>
          </a:p>
        </p:txBody>
      </p:sp>
    </p:spTree>
    <p:extLst>
      <p:ext uri="{BB962C8B-B14F-4D97-AF65-F5344CB8AC3E}">
        <p14:creationId xmlns:p14="http://schemas.microsoft.com/office/powerpoint/2010/main" val="3387156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3513</TotalTime>
  <Words>1359</Words>
  <Application>Microsoft Office PowerPoint</Application>
  <PresentationFormat>Widescreen</PresentationFormat>
  <Paragraphs>136</Paragraphs>
  <Slides>26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Maven Pro</vt:lpstr>
      <vt:lpstr>Nunito</vt:lpstr>
      <vt:lpstr>Söhne</vt:lpstr>
      <vt:lpstr>Wingdings</vt:lpstr>
      <vt:lpstr>Celestial</vt:lpstr>
      <vt:lpstr>Movies!</vt:lpstr>
      <vt:lpstr>Our topic</vt:lpstr>
      <vt:lpstr>Why we chose this topic</vt:lpstr>
      <vt:lpstr>Hypotheses</vt:lpstr>
      <vt:lpstr>How we got the data</vt:lpstr>
      <vt:lpstr>How we cleaned the data</vt:lpstr>
      <vt:lpstr>Definitions</vt:lpstr>
      <vt:lpstr>Up next: How we analyzed The DATA</vt:lpstr>
      <vt:lpstr>did covid affect the number of movies released?</vt:lpstr>
      <vt:lpstr>did covid affect the number of movies per genre?</vt:lpstr>
      <vt:lpstr>did covid affect the number of movies per genre?</vt:lpstr>
      <vt:lpstr>did covid affect the Ratings or quality of movies?</vt:lpstr>
      <vt:lpstr>did covid affect the Ratings or quality of movies?</vt:lpstr>
      <vt:lpstr>PowerPoint Presentation</vt:lpstr>
      <vt:lpstr>PowerPoint Presentation</vt:lpstr>
      <vt:lpstr>PowerPoint Presentation</vt:lpstr>
      <vt:lpstr>PowerPoint Presentation</vt:lpstr>
      <vt:lpstr>Did covid affect budget vs. rating? (Box office)</vt:lpstr>
      <vt:lpstr>Did covid affect budget vs. rating? (netflix)</vt:lpstr>
      <vt:lpstr>Is the dataset normally distributed?</vt:lpstr>
      <vt:lpstr>Did covid affect profit?</vt:lpstr>
      <vt:lpstr>Did covid affect ROI?</vt:lpstr>
      <vt:lpstr>PowerPoint Presentation</vt:lpstr>
      <vt:lpstr>PowerPoint Presentation</vt:lpstr>
      <vt:lpstr>Conclusion</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Title</dc:title>
  <dc:creator>Vinayak Shankar</dc:creator>
  <cp:lastModifiedBy>Vinayak Shankar</cp:lastModifiedBy>
  <cp:revision>138</cp:revision>
  <dcterms:created xsi:type="dcterms:W3CDTF">2023-04-10T18:59:01Z</dcterms:created>
  <dcterms:modified xsi:type="dcterms:W3CDTF">2023-04-21T00:33:28Z</dcterms:modified>
</cp:coreProperties>
</file>